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256" r:id="rId2"/>
    <p:sldId id="336" r:id="rId3"/>
    <p:sldId id="321" r:id="rId4"/>
    <p:sldId id="337" r:id="rId5"/>
    <p:sldId id="322" r:id="rId6"/>
    <p:sldId id="323" r:id="rId7"/>
    <p:sldId id="272" r:id="rId8"/>
    <p:sldId id="273" r:id="rId9"/>
    <p:sldId id="274" r:id="rId10"/>
    <p:sldId id="275" r:id="rId11"/>
    <p:sldId id="326" r:id="rId12"/>
    <p:sldId id="327" r:id="rId13"/>
    <p:sldId id="276" r:id="rId14"/>
    <p:sldId id="324" r:id="rId15"/>
    <p:sldId id="328" r:id="rId16"/>
    <p:sldId id="329" r:id="rId17"/>
    <p:sldId id="32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330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332" r:id="rId39"/>
    <p:sldId id="296" r:id="rId40"/>
    <p:sldId id="297" r:id="rId41"/>
    <p:sldId id="333" r:id="rId42"/>
    <p:sldId id="335" r:id="rId43"/>
    <p:sldId id="334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8" r:id="rId64"/>
    <p:sldId id="319" r:id="rId65"/>
    <p:sldId id="320" r:id="rId66"/>
    <p:sldId id="260" r:id="rId67"/>
    <p:sldId id="261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D68ED-F653-4A62-B206-843F562BF191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ADCC-4334-4E3E-BE87-2E19EF0CD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2CD4C0-21AF-41C6-BF5F-40C23611FB0D}" type="slidenum">
              <a:rPr lang="en-US"/>
              <a:pPr/>
              <a:t>59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F78E-75C4-4F24-A229-54253067A501}" type="datetime1">
              <a:rPr lang="en-US" smtClean="0"/>
              <a:pPr/>
              <a:t>7/10/2012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87EA-3264-45FF-9182-C01AA2B791BC}" type="datetime1">
              <a:rPr lang="en-US" smtClean="0"/>
              <a:pPr/>
              <a:t>7/10/2012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60CB-2CA3-46F4-943B-73A6ED8E7EB4}" type="datetime1">
              <a:rPr lang="en-US" smtClean="0"/>
              <a:pPr/>
              <a:t>7/10/2012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EFD7-CCED-4907-A97F-784D2F2FBACC}" type="datetime1">
              <a:rPr lang="en-US" smtClean="0"/>
              <a:pPr/>
              <a:t>7/10/2012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1C78-5CB9-4E2C-A294-B124E5E373BE}" type="datetime1">
              <a:rPr lang="en-US" smtClean="0"/>
              <a:pPr/>
              <a:t>7/10/2012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6CB2-99BC-4803-9407-EE1B8A822C08}" type="datetime1">
              <a:rPr lang="en-US" smtClean="0"/>
              <a:pPr/>
              <a:t>7/10/2012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64BA-6D35-49F2-AB81-689F189FE5C6}" type="datetime1">
              <a:rPr lang="en-US" smtClean="0"/>
              <a:pPr/>
              <a:t>7/10/2012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ABFF-9024-4E11-8675-948F2C8B3535}" type="datetime1">
              <a:rPr lang="en-US" smtClean="0"/>
              <a:pPr/>
              <a:t>7/10/2012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D1D6-4C56-4B06-8577-E35EF6037261}" type="datetime1">
              <a:rPr lang="en-US" smtClean="0"/>
              <a:pPr/>
              <a:t>7/10/2012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887C-AD5F-489A-A751-C2FCFE17F6C6}" type="datetime1">
              <a:rPr lang="en-US" smtClean="0"/>
              <a:pPr/>
              <a:t>7/10/2012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8027-9BCF-4079-B012-08CA1F7FF767}" type="datetime1">
              <a:rPr lang="en-US" smtClean="0"/>
              <a:pPr/>
              <a:t>7/10/2012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5BFF8C-2D46-488E-B81B-81AB568D7F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25C217-DF2A-4EA7-BED3-AA93FC498B9B}" type="datetime1">
              <a:rPr lang="en-US" smtClean="0"/>
              <a:pPr/>
              <a:t>7/10/2012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5BFF8C-2D46-488E-B81B-81AB568D7F5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Module-2 : Parallel Programming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0" y="38100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Dr.A.Srinivas</a:t>
            </a:r>
            <a:endParaRPr lang="en-US" sz="2400" dirty="0" smtClean="0"/>
          </a:p>
          <a:p>
            <a:r>
              <a:rPr lang="en-US" sz="2400" dirty="0" smtClean="0"/>
              <a:t>PES Institute of Technology</a:t>
            </a:r>
          </a:p>
          <a:p>
            <a:r>
              <a:rPr lang="en-US" sz="2400" dirty="0" smtClean="0"/>
              <a:t>Bangalore, India</a:t>
            </a:r>
          </a:p>
          <a:p>
            <a:r>
              <a:rPr lang="en-US" sz="2400" dirty="0" smtClean="0"/>
              <a:t>a.srinivas@pes.edu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Threads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905000"/>
            <a:ext cx="6724780" cy="33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81200"/>
            <a:ext cx="5185914" cy="188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685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Flow of Threads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Java Threads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A thread is </a:t>
            </a:r>
            <a:r>
              <a:rPr lang="en-US" b="1" u="sng"/>
              <a:t>not</a:t>
            </a:r>
            <a:r>
              <a:rPr lang="en-US"/>
              <a:t> an object</a:t>
            </a:r>
          </a:p>
          <a:p>
            <a:r>
              <a:rPr lang="en-US"/>
              <a:t>A thread is a flow of control</a:t>
            </a:r>
          </a:p>
          <a:p>
            <a:r>
              <a:rPr lang="en-US"/>
              <a:t>A thread is a series of executed statements</a:t>
            </a:r>
          </a:p>
          <a:p>
            <a:r>
              <a:rPr lang="en-US"/>
              <a:t>A thread is a nested sequence of method calls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 of a Thread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Thread : Basic Unit of CPU Utilization</a:t>
            </a:r>
          </a:p>
          <a:p>
            <a:pPr>
              <a:buNone/>
            </a:pPr>
            <a:r>
              <a:rPr lang="en-US" dirty="0" smtClean="0"/>
              <a:t>	- thread contains a PC pointing to the current instructions.</a:t>
            </a:r>
          </a:p>
          <a:p>
            <a:pPr>
              <a:buNone/>
            </a:pPr>
            <a:r>
              <a:rPr lang="en-US" dirty="0" smtClean="0"/>
              <a:t>    - thread contains :</a:t>
            </a:r>
          </a:p>
          <a:p>
            <a:pPr>
              <a:buNone/>
            </a:pPr>
            <a:r>
              <a:rPr lang="en-US" dirty="0" smtClean="0"/>
              <a:t>		- CPU state information for the current </a:t>
            </a:r>
          </a:p>
          <a:p>
            <a:pPr>
              <a:buNone/>
            </a:pPr>
            <a:r>
              <a:rPr lang="en-US" dirty="0" smtClean="0"/>
              <a:t>            thread, other resources such as stack etc.</a:t>
            </a:r>
          </a:p>
          <a:p>
            <a:pPr>
              <a:buNone/>
            </a:pPr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Relationships among Processors, Processes and Threads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09800"/>
            <a:ext cx="5455621" cy="279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4873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Mapping Models of Threads to Processes</a:t>
            </a:r>
            <a:endParaRPr lang="en-US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781547"/>
            <a:ext cx="4495800" cy="490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7141135" cy="304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The Thread Object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A thread is not an object</a:t>
            </a:r>
          </a:p>
          <a:p>
            <a:r>
              <a:rPr lang="en-US"/>
              <a:t>A Thread </a:t>
            </a:r>
            <a:r>
              <a:rPr lang="en-US" b="1" u="sng"/>
              <a:t>is</a:t>
            </a:r>
            <a:r>
              <a:rPr lang="en-US"/>
              <a:t> an object</a:t>
            </a:r>
          </a:p>
          <a:p>
            <a:pPr>
              <a:buFontTx/>
              <a:buNone/>
            </a:pPr>
            <a:endParaRPr lang="en-US" sz="140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>
                <a:latin typeface="Courier New" pitchFamily="49" charset="0"/>
              </a:rPr>
              <a:t>void start()</a:t>
            </a:r>
          </a:p>
          <a:p>
            <a:pPr lvl="1"/>
            <a:r>
              <a:rPr lang="en-US"/>
              <a:t>Creates a new thread and makes it runnable</a:t>
            </a:r>
          </a:p>
          <a:p>
            <a:pPr>
              <a:buFontTx/>
              <a:buNone/>
            </a:pPr>
            <a:endParaRPr lang="en-US" sz="140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>
                <a:latin typeface="Courier New" pitchFamily="49" charset="0"/>
              </a:rPr>
              <a:t>void run()</a:t>
            </a:r>
          </a:p>
          <a:p>
            <a:pPr lvl="1"/>
            <a:r>
              <a:rPr lang="en-US"/>
              <a:t>The new thread begins its life inside this method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Thread Creation Diagram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177800" y="2386013"/>
            <a:ext cx="3606800" cy="41402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Thread t = new BThread();</a:t>
            </a:r>
          </a:p>
          <a:p>
            <a:pPr algn="ctr"/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pPr algn="ctr"/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t.start();</a:t>
            </a:r>
          </a:p>
          <a:p>
            <a:pPr algn="ctr"/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pPr algn="ctr"/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doMoreStuff();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322388" y="1584325"/>
            <a:ext cx="129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Object A</a:t>
            </a: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4292600" y="2540000"/>
            <a:ext cx="4140200" cy="41402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BThread() {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}</a:t>
            </a:r>
          </a:p>
          <a:p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void start() {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	// create thread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}</a:t>
            </a:r>
          </a:p>
          <a:p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void run() {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	doSomething();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064000" y="1660525"/>
            <a:ext cx="481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Object BThread (extends Thread)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Forms of Decomposition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2133600"/>
            <a:ext cx="6540997" cy="262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z="1600" smtClean="0"/>
              <a:pPr/>
              <a:t>2</a:t>
            </a:fld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Thread Creation Diagram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177800" y="2386013"/>
            <a:ext cx="3606800" cy="41402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Thread t = new BThread();</a:t>
            </a:r>
          </a:p>
          <a:p>
            <a:pPr algn="ctr"/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pPr algn="ctr"/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t.start();</a:t>
            </a:r>
          </a:p>
          <a:p>
            <a:pPr algn="ctr"/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pPr algn="ctr"/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doMoreStuff();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322388" y="1584325"/>
            <a:ext cx="129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Object A</a:t>
            </a: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4292600" y="2540000"/>
            <a:ext cx="4140200" cy="41402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BThread() {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}</a:t>
            </a:r>
          </a:p>
          <a:p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void start() {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	// create thread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}</a:t>
            </a:r>
          </a:p>
          <a:p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void run() {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	doSomething();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597400" y="1660525"/>
            <a:ext cx="481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Object BThread (extends Thread) 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609600" y="1524000"/>
            <a:ext cx="1447800" cy="2286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Tm="1000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Thread Creation Diagram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177800" y="2386013"/>
            <a:ext cx="3606800" cy="41402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Thread t = new BThread();</a:t>
            </a:r>
          </a:p>
          <a:p>
            <a:pPr algn="ctr"/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pPr algn="ctr"/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t.start();</a:t>
            </a:r>
          </a:p>
          <a:p>
            <a:pPr algn="ctr"/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pPr algn="ctr"/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doMoreStuff();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322388" y="1584325"/>
            <a:ext cx="129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Object A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4292600" y="2540000"/>
            <a:ext cx="4140200" cy="41402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BThread() {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}</a:t>
            </a:r>
          </a:p>
          <a:p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void start() {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	// create thread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}</a:t>
            </a:r>
          </a:p>
          <a:p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void run() {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	doSomething();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597400" y="1660525"/>
            <a:ext cx="481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Object BThread (extends Thread) 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609600" y="1524000"/>
            <a:ext cx="1447800" cy="2286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2057400" y="3200400"/>
            <a:ext cx="3581400" cy="6096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Tm="1000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Thread Creation Diagram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177800" y="2386013"/>
            <a:ext cx="3606800" cy="41402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Thread t = new BThread();</a:t>
            </a:r>
          </a:p>
          <a:p>
            <a:pPr algn="ctr"/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pPr algn="ctr"/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t.start();</a:t>
            </a:r>
          </a:p>
          <a:p>
            <a:pPr algn="ctr"/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pPr algn="ctr"/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doMoreStuff();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322388" y="1584325"/>
            <a:ext cx="129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Object A</a:t>
            </a: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4292600" y="2540000"/>
            <a:ext cx="4140200" cy="41402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BThread() {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}</a:t>
            </a:r>
          </a:p>
          <a:p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void start() {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	// create thread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}</a:t>
            </a:r>
          </a:p>
          <a:p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void run() {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	doSomething();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597400" y="1660525"/>
            <a:ext cx="481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Object BThread (extends Thread) 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609600" y="1524000"/>
            <a:ext cx="1447800" cy="2286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>
            <a:off x="2057400" y="3200400"/>
            <a:ext cx="3581400" cy="6096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2209800" y="3733800"/>
            <a:ext cx="3200400" cy="3048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5410200" y="3200400"/>
            <a:ext cx="228600" cy="5334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Tm="1000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Thread Creation Diagram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177800" y="2386013"/>
            <a:ext cx="3606800" cy="41402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Thread t = new BThread();</a:t>
            </a:r>
          </a:p>
          <a:p>
            <a:pPr algn="ctr"/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pPr algn="ctr"/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t.start();</a:t>
            </a:r>
          </a:p>
          <a:p>
            <a:pPr algn="ctr"/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pPr algn="ctr"/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doMoreStuff();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322388" y="1584325"/>
            <a:ext cx="129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Object A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4292600" y="2540000"/>
            <a:ext cx="4140200" cy="41402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BThread() {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}</a:t>
            </a:r>
          </a:p>
          <a:p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void start() {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	// create thread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}</a:t>
            </a:r>
          </a:p>
          <a:p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void run() {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	doSomething();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597400" y="1660525"/>
            <a:ext cx="481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Object BThread (extends Thread)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9600" y="1524000"/>
            <a:ext cx="5106988" cy="2973388"/>
            <a:chOff x="384" y="960"/>
            <a:chExt cx="3217" cy="1873"/>
          </a:xfrm>
        </p:grpSpPr>
        <p:sp>
          <p:nvSpPr>
            <p:cNvPr id="9224" name="Line 8"/>
            <p:cNvSpPr>
              <a:spLocks noChangeShapeType="1"/>
            </p:cNvSpPr>
            <p:nvPr/>
          </p:nvSpPr>
          <p:spPr bwMode="auto">
            <a:xfrm>
              <a:off x="384" y="960"/>
              <a:ext cx="912" cy="144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Line 9"/>
            <p:cNvSpPr>
              <a:spLocks noChangeShapeType="1"/>
            </p:cNvSpPr>
            <p:nvPr/>
          </p:nvSpPr>
          <p:spPr bwMode="auto">
            <a:xfrm flipH="1">
              <a:off x="1296" y="2016"/>
              <a:ext cx="2256" cy="384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Line 10"/>
            <p:cNvSpPr>
              <a:spLocks noChangeShapeType="1"/>
            </p:cNvSpPr>
            <p:nvPr/>
          </p:nvSpPr>
          <p:spPr bwMode="auto">
            <a:xfrm flipH="1">
              <a:off x="1392" y="2352"/>
              <a:ext cx="2016" cy="192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 flipH="1">
              <a:off x="3408" y="2016"/>
              <a:ext cx="144" cy="33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auto">
            <a:xfrm>
              <a:off x="1392" y="2544"/>
              <a:ext cx="2209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40"/>
                </a:cxn>
                <a:cxn ang="0">
                  <a:pos x="2160" y="96"/>
                </a:cxn>
                <a:cxn ang="0">
                  <a:pos x="2179" y="89"/>
                </a:cxn>
                <a:cxn ang="0">
                  <a:pos x="2208" y="288"/>
                </a:cxn>
              </a:cxnLst>
              <a:rect l="0" t="0" r="r" b="b"/>
              <a:pathLst>
                <a:path w="2209" h="289">
                  <a:moveTo>
                    <a:pt x="0" y="0"/>
                  </a:moveTo>
                  <a:lnTo>
                    <a:pt x="48" y="240"/>
                  </a:lnTo>
                  <a:lnTo>
                    <a:pt x="2160" y="96"/>
                  </a:lnTo>
                  <a:lnTo>
                    <a:pt x="2179" y="89"/>
                  </a:lnTo>
                  <a:lnTo>
                    <a:pt x="2208" y="288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 advTm="1000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Thread Creation Diagram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177800" y="2386013"/>
            <a:ext cx="3606800" cy="41402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Thread t = new BThread();</a:t>
            </a:r>
          </a:p>
          <a:p>
            <a:pPr algn="ctr"/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pPr algn="ctr"/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t.start();</a:t>
            </a:r>
          </a:p>
          <a:p>
            <a:pPr algn="ctr"/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pPr algn="ctr"/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doMoreStuff();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322388" y="1584325"/>
            <a:ext cx="129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Object A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4292600" y="2540000"/>
            <a:ext cx="4140200" cy="41402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BThread() {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}</a:t>
            </a:r>
          </a:p>
          <a:p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void start() {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	// create thread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}</a:t>
            </a:r>
          </a:p>
          <a:p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void run() {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	doSomething();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597400" y="1660525"/>
            <a:ext cx="481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Object BThread (extends Thread)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9600" y="1524000"/>
            <a:ext cx="5106988" cy="2973388"/>
            <a:chOff x="384" y="960"/>
            <a:chExt cx="3217" cy="1873"/>
          </a:xfrm>
        </p:grpSpPr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384" y="960"/>
              <a:ext cx="912" cy="144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 flipH="1">
              <a:off x="1296" y="2016"/>
              <a:ext cx="2256" cy="384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 flipH="1">
              <a:off x="1392" y="2352"/>
              <a:ext cx="2016" cy="192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 flipH="1">
              <a:off x="3408" y="2016"/>
              <a:ext cx="144" cy="33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auto">
            <a:xfrm>
              <a:off x="1392" y="2544"/>
              <a:ext cx="2209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40"/>
                </a:cxn>
                <a:cxn ang="0">
                  <a:pos x="2160" y="96"/>
                </a:cxn>
                <a:cxn ang="0">
                  <a:pos x="2179" y="89"/>
                </a:cxn>
                <a:cxn ang="0">
                  <a:pos x="2208" y="288"/>
                </a:cxn>
              </a:cxnLst>
              <a:rect l="0" t="0" r="r" b="b"/>
              <a:pathLst>
                <a:path w="2209" h="289">
                  <a:moveTo>
                    <a:pt x="0" y="0"/>
                  </a:moveTo>
                  <a:lnTo>
                    <a:pt x="48" y="240"/>
                  </a:lnTo>
                  <a:lnTo>
                    <a:pt x="2160" y="96"/>
                  </a:lnTo>
                  <a:lnTo>
                    <a:pt x="2179" y="89"/>
                  </a:lnTo>
                  <a:lnTo>
                    <a:pt x="2208" y="288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3" name="Freeform 13"/>
          <p:cNvSpPr>
            <a:spLocks/>
          </p:cNvSpPr>
          <p:nvPr/>
        </p:nvSpPr>
        <p:spPr bwMode="auto">
          <a:xfrm>
            <a:off x="8294688" y="2346325"/>
            <a:ext cx="565150" cy="2532063"/>
          </a:xfrm>
          <a:custGeom>
            <a:avLst/>
            <a:gdLst/>
            <a:ahLst/>
            <a:cxnLst>
              <a:cxn ang="0">
                <a:pos x="191" y="0"/>
              </a:cxn>
              <a:cxn ang="0">
                <a:pos x="82" y="9"/>
              </a:cxn>
              <a:cxn ang="0">
                <a:pos x="37" y="46"/>
              </a:cxn>
              <a:cxn ang="0">
                <a:pos x="0" y="119"/>
              </a:cxn>
              <a:cxn ang="0">
                <a:pos x="0" y="182"/>
              </a:cxn>
              <a:cxn ang="0">
                <a:pos x="0" y="228"/>
              </a:cxn>
              <a:cxn ang="0">
                <a:pos x="46" y="264"/>
              </a:cxn>
              <a:cxn ang="0">
                <a:pos x="118" y="291"/>
              </a:cxn>
              <a:cxn ang="0">
                <a:pos x="200" y="300"/>
              </a:cxn>
              <a:cxn ang="0">
                <a:pos x="246" y="318"/>
              </a:cxn>
              <a:cxn ang="0">
                <a:pos x="300" y="337"/>
              </a:cxn>
              <a:cxn ang="0">
                <a:pos x="355" y="391"/>
              </a:cxn>
              <a:cxn ang="0">
                <a:pos x="355" y="437"/>
              </a:cxn>
              <a:cxn ang="0">
                <a:pos x="355" y="491"/>
              </a:cxn>
              <a:cxn ang="0">
                <a:pos x="318" y="546"/>
              </a:cxn>
              <a:cxn ang="0">
                <a:pos x="264" y="591"/>
              </a:cxn>
              <a:cxn ang="0">
                <a:pos x="200" y="609"/>
              </a:cxn>
              <a:cxn ang="0">
                <a:pos x="146" y="646"/>
              </a:cxn>
              <a:cxn ang="0">
                <a:pos x="100" y="682"/>
              </a:cxn>
              <a:cxn ang="0">
                <a:pos x="73" y="737"/>
              </a:cxn>
              <a:cxn ang="0">
                <a:pos x="73" y="791"/>
              </a:cxn>
              <a:cxn ang="0">
                <a:pos x="100" y="837"/>
              </a:cxn>
              <a:cxn ang="0">
                <a:pos x="146" y="855"/>
              </a:cxn>
              <a:cxn ang="0">
                <a:pos x="200" y="873"/>
              </a:cxn>
              <a:cxn ang="0">
                <a:pos x="255" y="882"/>
              </a:cxn>
              <a:cxn ang="0">
                <a:pos x="309" y="918"/>
              </a:cxn>
              <a:cxn ang="0">
                <a:pos x="337" y="973"/>
              </a:cxn>
              <a:cxn ang="0">
                <a:pos x="346" y="1027"/>
              </a:cxn>
              <a:cxn ang="0">
                <a:pos x="346" y="1073"/>
              </a:cxn>
              <a:cxn ang="0">
                <a:pos x="318" y="1118"/>
              </a:cxn>
              <a:cxn ang="0">
                <a:pos x="291" y="1182"/>
              </a:cxn>
              <a:cxn ang="0">
                <a:pos x="199" y="1594"/>
              </a:cxn>
            </a:cxnLst>
            <a:rect l="0" t="0" r="r" b="b"/>
            <a:pathLst>
              <a:path w="356" h="1595">
                <a:moveTo>
                  <a:pt x="247" y="10"/>
                </a:moveTo>
                <a:lnTo>
                  <a:pt x="191" y="0"/>
                </a:lnTo>
                <a:lnTo>
                  <a:pt x="137" y="0"/>
                </a:lnTo>
                <a:lnTo>
                  <a:pt x="82" y="9"/>
                </a:lnTo>
                <a:lnTo>
                  <a:pt x="55" y="19"/>
                </a:lnTo>
                <a:lnTo>
                  <a:pt x="37" y="46"/>
                </a:lnTo>
                <a:lnTo>
                  <a:pt x="9" y="82"/>
                </a:lnTo>
                <a:lnTo>
                  <a:pt x="0" y="119"/>
                </a:lnTo>
                <a:lnTo>
                  <a:pt x="0" y="155"/>
                </a:lnTo>
                <a:lnTo>
                  <a:pt x="0" y="182"/>
                </a:lnTo>
                <a:lnTo>
                  <a:pt x="0" y="209"/>
                </a:lnTo>
                <a:lnTo>
                  <a:pt x="0" y="228"/>
                </a:lnTo>
                <a:lnTo>
                  <a:pt x="27" y="255"/>
                </a:lnTo>
                <a:lnTo>
                  <a:pt x="46" y="264"/>
                </a:lnTo>
                <a:lnTo>
                  <a:pt x="82" y="273"/>
                </a:lnTo>
                <a:lnTo>
                  <a:pt x="118" y="291"/>
                </a:lnTo>
                <a:lnTo>
                  <a:pt x="146" y="300"/>
                </a:lnTo>
                <a:lnTo>
                  <a:pt x="200" y="300"/>
                </a:lnTo>
                <a:lnTo>
                  <a:pt x="227" y="318"/>
                </a:lnTo>
                <a:lnTo>
                  <a:pt x="246" y="318"/>
                </a:lnTo>
                <a:lnTo>
                  <a:pt x="273" y="337"/>
                </a:lnTo>
                <a:lnTo>
                  <a:pt x="300" y="337"/>
                </a:lnTo>
                <a:lnTo>
                  <a:pt x="337" y="364"/>
                </a:lnTo>
                <a:lnTo>
                  <a:pt x="355" y="391"/>
                </a:lnTo>
                <a:lnTo>
                  <a:pt x="355" y="418"/>
                </a:lnTo>
                <a:lnTo>
                  <a:pt x="355" y="437"/>
                </a:lnTo>
                <a:lnTo>
                  <a:pt x="355" y="464"/>
                </a:lnTo>
                <a:lnTo>
                  <a:pt x="355" y="491"/>
                </a:lnTo>
                <a:lnTo>
                  <a:pt x="337" y="518"/>
                </a:lnTo>
                <a:lnTo>
                  <a:pt x="318" y="546"/>
                </a:lnTo>
                <a:lnTo>
                  <a:pt x="291" y="573"/>
                </a:lnTo>
                <a:lnTo>
                  <a:pt x="264" y="591"/>
                </a:lnTo>
                <a:lnTo>
                  <a:pt x="227" y="600"/>
                </a:lnTo>
                <a:lnTo>
                  <a:pt x="200" y="609"/>
                </a:lnTo>
                <a:lnTo>
                  <a:pt x="173" y="627"/>
                </a:lnTo>
                <a:lnTo>
                  <a:pt x="146" y="646"/>
                </a:lnTo>
                <a:lnTo>
                  <a:pt x="127" y="664"/>
                </a:lnTo>
                <a:lnTo>
                  <a:pt x="100" y="682"/>
                </a:lnTo>
                <a:lnTo>
                  <a:pt x="82" y="709"/>
                </a:lnTo>
                <a:lnTo>
                  <a:pt x="73" y="737"/>
                </a:lnTo>
                <a:lnTo>
                  <a:pt x="73" y="764"/>
                </a:lnTo>
                <a:lnTo>
                  <a:pt x="73" y="791"/>
                </a:lnTo>
                <a:lnTo>
                  <a:pt x="91" y="818"/>
                </a:lnTo>
                <a:lnTo>
                  <a:pt x="100" y="837"/>
                </a:lnTo>
                <a:lnTo>
                  <a:pt x="127" y="846"/>
                </a:lnTo>
                <a:lnTo>
                  <a:pt x="146" y="855"/>
                </a:lnTo>
                <a:lnTo>
                  <a:pt x="173" y="864"/>
                </a:lnTo>
                <a:lnTo>
                  <a:pt x="200" y="873"/>
                </a:lnTo>
                <a:lnTo>
                  <a:pt x="227" y="882"/>
                </a:lnTo>
                <a:lnTo>
                  <a:pt x="255" y="882"/>
                </a:lnTo>
                <a:lnTo>
                  <a:pt x="282" y="900"/>
                </a:lnTo>
                <a:lnTo>
                  <a:pt x="309" y="918"/>
                </a:lnTo>
                <a:lnTo>
                  <a:pt x="327" y="946"/>
                </a:lnTo>
                <a:lnTo>
                  <a:pt x="337" y="973"/>
                </a:lnTo>
                <a:lnTo>
                  <a:pt x="346" y="1000"/>
                </a:lnTo>
                <a:lnTo>
                  <a:pt x="346" y="1027"/>
                </a:lnTo>
                <a:lnTo>
                  <a:pt x="346" y="1046"/>
                </a:lnTo>
                <a:lnTo>
                  <a:pt x="346" y="1073"/>
                </a:lnTo>
                <a:lnTo>
                  <a:pt x="337" y="1100"/>
                </a:lnTo>
                <a:lnTo>
                  <a:pt x="318" y="1118"/>
                </a:lnTo>
                <a:lnTo>
                  <a:pt x="309" y="1155"/>
                </a:lnTo>
                <a:lnTo>
                  <a:pt x="291" y="1182"/>
                </a:lnTo>
                <a:lnTo>
                  <a:pt x="295" y="1162"/>
                </a:lnTo>
                <a:lnTo>
                  <a:pt x="199" y="1594"/>
                </a:lnTo>
              </a:path>
            </a:pathLst>
          </a:custGeom>
          <a:noFill/>
          <a:ln w="50800" cap="rnd" cmpd="sng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Tm="1000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Thread Creation Diagram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177800" y="2386013"/>
            <a:ext cx="3606800" cy="41402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Thread t = new BThread();</a:t>
            </a:r>
          </a:p>
          <a:p>
            <a:pPr algn="ctr"/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pPr algn="ctr"/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t.start();</a:t>
            </a:r>
          </a:p>
          <a:p>
            <a:pPr algn="ctr"/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pPr algn="ctr"/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doMoreStuff();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322388" y="1584325"/>
            <a:ext cx="129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Object A</a:t>
            </a: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4292600" y="2540000"/>
            <a:ext cx="4140200" cy="41402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BThread() {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}</a:t>
            </a:r>
          </a:p>
          <a:p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void start() {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	// create thread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}</a:t>
            </a:r>
          </a:p>
          <a:p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void run() {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	doSomething();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597400" y="1660525"/>
            <a:ext cx="481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Object BThread (extends Thread)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9600" y="1524000"/>
            <a:ext cx="5106988" cy="2973388"/>
            <a:chOff x="384" y="960"/>
            <a:chExt cx="3217" cy="1873"/>
          </a:xfrm>
        </p:grpSpPr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>
              <a:off x="384" y="960"/>
              <a:ext cx="912" cy="144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 flipH="1">
              <a:off x="1296" y="2016"/>
              <a:ext cx="2256" cy="384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 flipH="1">
              <a:off x="1392" y="2352"/>
              <a:ext cx="2016" cy="192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 flipH="1">
              <a:off x="3408" y="2016"/>
              <a:ext cx="144" cy="33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auto">
            <a:xfrm>
              <a:off x="1392" y="2544"/>
              <a:ext cx="2209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40"/>
                </a:cxn>
                <a:cxn ang="0">
                  <a:pos x="2160" y="96"/>
                </a:cxn>
                <a:cxn ang="0">
                  <a:pos x="2179" y="89"/>
                </a:cxn>
                <a:cxn ang="0">
                  <a:pos x="2208" y="288"/>
                </a:cxn>
              </a:cxnLst>
              <a:rect l="0" t="0" r="r" b="b"/>
              <a:pathLst>
                <a:path w="2209" h="289">
                  <a:moveTo>
                    <a:pt x="0" y="0"/>
                  </a:moveTo>
                  <a:lnTo>
                    <a:pt x="48" y="240"/>
                  </a:lnTo>
                  <a:lnTo>
                    <a:pt x="2160" y="96"/>
                  </a:lnTo>
                  <a:lnTo>
                    <a:pt x="2179" y="89"/>
                  </a:lnTo>
                  <a:lnTo>
                    <a:pt x="2208" y="288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7" name="Freeform 13"/>
          <p:cNvSpPr>
            <a:spLocks/>
          </p:cNvSpPr>
          <p:nvPr/>
        </p:nvSpPr>
        <p:spPr bwMode="auto">
          <a:xfrm>
            <a:off x="8294688" y="2346325"/>
            <a:ext cx="565150" cy="2532063"/>
          </a:xfrm>
          <a:custGeom>
            <a:avLst/>
            <a:gdLst/>
            <a:ahLst/>
            <a:cxnLst>
              <a:cxn ang="0">
                <a:pos x="191" y="0"/>
              </a:cxn>
              <a:cxn ang="0">
                <a:pos x="82" y="9"/>
              </a:cxn>
              <a:cxn ang="0">
                <a:pos x="37" y="46"/>
              </a:cxn>
              <a:cxn ang="0">
                <a:pos x="0" y="119"/>
              </a:cxn>
              <a:cxn ang="0">
                <a:pos x="0" y="182"/>
              </a:cxn>
              <a:cxn ang="0">
                <a:pos x="0" y="228"/>
              </a:cxn>
              <a:cxn ang="0">
                <a:pos x="46" y="264"/>
              </a:cxn>
              <a:cxn ang="0">
                <a:pos x="118" y="291"/>
              </a:cxn>
              <a:cxn ang="0">
                <a:pos x="200" y="300"/>
              </a:cxn>
              <a:cxn ang="0">
                <a:pos x="246" y="318"/>
              </a:cxn>
              <a:cxn ang="0">
                <a:pos x="300" y="337"/>
              </a:cxn>
              <a:cxn ang="0">
                <a:pos x="355" y="391"/>
              </a:cxn>
              <a:cxn ang="0">
                <a:pos x="355" y="437"/>
              </a:cxn>
              <a:cxn ang="0">
                <a:pos x="355" y="491"/>
              </a:cxn>
              <a:cxn ang="0">
                <a:pos x="318" y="546"/>
              </a:cxn>
              <a:cxn ang="0">
                <a:pos x="264" y="591"/>
              </a:cxn>
              <a:cxn ang="0">
                <a:pos x="200" y="609"/>
              </a:cxn>
              <a:cxn ang="0">
                <a:pos x="146" y="646"/>
              </a:cxn>
              <a:cxn ang="0">
                <a:pos x="100" y="682"/>
              </a:cxn>
              <a:cxn ang="0">
                <a:pos x="73" y="737"/>
              </a:cxn>
              <a:cxn ang="0">
                <a:pos x="73" y="791"/>
              </a:cxn>
              <a:cxn ang="0">
                <a:pos x="100" y="837"/>
              </a:cxn>
              <a:cxn ang="0">
                <a:pos x="146" y="855"/>
              </a:cxn>
              <a:cxn ang="0">
                <a:pos x="200" y="873"/>
              </a:cxn>
              <a:cxn ang="0">
                <a:pos x="255" y="882"/>
              </a:cxn>
              <a:cxn ang="0">
                <a:pos x="309" y="918"/>
              </a:cxn>
              <a:cxn ang="0">
                <a:pos x="337" y="973"/>
              </a:cxn>
              <a:cxn ang="0">
                <a:pos x="346" y="1027"/>
              </a:cxn>
              <a:cxn ang="0">
                <a:pos x="346" y="1073"/>
              </a:cxn>
              <a:cxn ang="0">
                <a:pos x="318" y="1118"/>
              </a:cxn>
              <a:cxn ang="0">
                <a:pos x="291" y="1182"/>
              </a:cxn>
              <a:cxn ang="0">
                <a:pos x="199" y="1594"/>
              </a:cxn>
            </a:cxnLst>
            <a:rect l="0" t="0" r="r" b="b"/>
            <a:pathLst>
              <a:path w="356" h="1595">
                <a:moveTo>
                  <a:pt x="247" y="10"/>
                </a:moveTo>
                <a:lnTo>
                  <a:pt x="191" y="0"/>
                </a:lnTo>
                <a:lnTo>
                  <a:pt x="137" y="0"/>
                </a:lnTo>
                <a:lnTo>
                  <a:pt x="82" y="9"/>
                </a:lnTo>
                <a:lnTo>
                  <a:pt x="55" y="19"/>
                </a:lnTo>
                <a:lnTo>
                  <a:pt x="37" y="46"/>
                </a:lnTo>
                <a:lnTo>
                  <a:pt x="9" y="82"/>
                </a:lnTo>
                <a:lnTo>
                  <a:pt x="0" y="119"/>
                </a:lnTo>
                <a:lnTo>
                  <a:pt x="0" y="155"/>
                </a:lnTo>
                <a:lnTo>
                  <a:pt x="0" y="182"/>
                </a:lnTo>
                <a:lnTo>
                  <a:pt x="0" y="209"/>
                </a:lnTo>
                <a:lnTo>
                  <a:pt x="0" y="228"/>
                </a:lnTo>
                <a:lnTo>
                  <a:pt x="27" y="255"/>
                </a:lnTo>
                <a:lnTo>
                  <a:pt x="46" y="264"/>
                </a:lnTo>
                <a:lnTo>
                  <a:pt x="82" y="273"/>
                </a:lnTo>
                <a:lnTo>
                  <a:pt x="118" y="291"/>
                </a:lnTo>
                <a:lnTo>
                  <a:pt x="146" y="300"/>
                </a:lnTo>
                <a:lnTo>
                  <a:pt x="200" y="300"/>
                </a:lnTo>
                <a:lnTo>
                  <a:pt x="227" y="318"/>
                </a:lnTo>
                <a:lnTo>
                  <a:pt x="246" y="318"/>
                </a:lnTo>
                <a:lnTo>
                  <a:pt x="273" y="337"/>
                </a:lnTo>
                <a:lnTo>
                  <a:pt x="300" y="337"/>
                </a:lnTo>
                <a:lnTo>
                  <a:pt x="337" y="364"/>
                </a:lnTo>
                <a:lnTo>
                  <a:pt x="355" y="391"/>
                </a:lnTo>
                <a:lnTo>
                  <a:pt x="355" y="418"/>
                </a:lnTo>
                <a:lnTo>
                  <a:pt x="355" y="437"/>
                </a:lnTo>
                <a:lnTo>
                  <a:pt x="355" y="464"/>
                </a:lnTo>
                <a:lnTo>
                  <a:pt x="355" y="491"/>
                </a:lnTo>
                <a:lnTo>
                  <a:pt x="337" y="518"/>
                </a:lnTo>
                <a:lnTo>
                  <a:pt x="318" y="546"/>
                </a:lnTo>
                <a:lnTo>
                  <a:pt x="291" y="573"/>
                </a:lnTo>
                <a:lnTo>
                  <a:pt x="264" y="591"/>
                </a:lnTo>
                <a:lnTo>
                  <a:pt x="227" y="600"/>
                </a:lnTo>
                <a:lnTo>
                  <a:pt x="200" y="609"/>
                </a:lnTo>
                <a:lnTo>
                  <a:pt x="173" y="627"/>
                </a:lnTo>
                <a:lnTo>
                  <a:pt x="146" y="646"/>
                </a:lnTo>
                <a:lnTo>
                  <a:pt x="127" y="664"/>
                </a:lnTo>
                <a:lnTo>
                  <a:pt x="100" y="682"/>
                </a:lnTo>
                <a:lnTo>
                  <a:pt x="82" y="709"/>
                </a:lnTo>
                <a:lnTo>
                  <a:pt x="73" y="737"/>
                </a:lnTo>
                <a:lnTo>
                  <a:pt x="73" y="764"/>
                </a:lnTo>
                <a:lnTo>
                  <a:pt x="73" y="791"/>
                </a:lnTo>
                <a:lnTo>
                  <a:pt x="91" y="818"/>
                </a:lnTo>
                <a:lnTo>
                  <a:pt x="100" y="837"/>
                </a:lnTo>
                <a:lnTo>
                  <a:pt x="127" y="846"/>
                </a:lnTo>
                <a:lnTo>
                  <a:pt x="146" y="855"/>
                </a:lnTo>
                <a:lnTo>
                  <a:pt x="173" y="864"/>
                </a:lnTo>
                <a:lnTo>
                  <a:pt x="200" y="873"/>
                </a:lnTo>
                <a:lnTo>
                  <a:pt x="227" y="882"/>
                </a:lnTo>
                <a:lnTo>
                  <a:pt x="255" y="882"/>
                </a:lnTo>
                <a:lnTo>
                  <a:pt x="282" y="900"/>
                </a:lnTo>
                <a:lnTo>
                  <a:pt x="309" y="918"/>
                </a:lnTo>
                <a:lnTo>
                  <a:pt x="327" y="946"/>
                </a:lnTo>
                <a:lnTo>
                  <a:pt x="337" y="973"/>
                </a:lnTo>
                <a:lnTo>
                  <a:pt x="346" y="1000"/>
                </a:lnTo>
                <a:lnTo>
                  <a:pt x="346" y="1027"/>
                </a:lnTo>
                <a:lnTo>
                  <a:pt x="346" y="1046"/>
                </a:lnTo>
                <a:lnTo>
                  <a:pt x="346" y="1073"/>
                </a:lnTo>
                <a:lnTo>
                  <a:pt x="337" y="1100"/>
                </a:lnTo>
                <a:lnTo>
                  <a:pt x="318" y="1118"/>
                </a:lnTo>
                <a:lnTo>
                  <a:pt x="309" y="1155"/>
                </a:lnTo>
                <a:lnTo>
                  <a:pt x="291" y="1182"/>
                </a:lnTo>
                <a:lnTo>
                  <a:pt x="295" y="1162"/>
                </a:lnTo>
                <a:lnTo>
                  <a:pt x="199" y="1594"/>
                </a:lnTo>
              </a:path>
            </a:pathLst>
          </a:custGeom>
          <a:noFill/>
          <a:ln w="50800" cap="rnd" cmpd="sng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8" name="Freeform 14"/>
          <p:cNvSpPr>
            <a:spLocks/>
          </p:cNvSpPr>
          <p:nvPr/>
        </p:nvSpPr>
        <p:spPr bwMode="auto">
          <a:xfrm>
            <a:off x="2205038" y="4495800"/>
            <a:ext cx="3511550" cy="1330325"/>
          </a:xfrm>
          <a:custGeom>
            <a:avLst/>
            <a:gdLst/>
            <a:ahLst/>
            <a:cxnLst>
              <a:cxn ang="0">
                <a:pos x="2211" y="0"/>
              </a:cxn>
              <a:cxn ang="0">
                <a:pos x="1875" y="192"/>
              </a:cxn>
              <a:cxn ang="0">
                <a:pos x="147" y="240"/>
              </a:cxn>
              <a:cxn ang="0">
                <a:pos x="3" y="816"/>
              </a:cxn>
              <a:cxn ang="0">
                <a:pos x="0" y="837"/>
              </a:cxn>
              <a:cxn ang="0">
                <a:pos x="3" y="816"/>
              </a:cxn>
            </a:cxnLst>
            <a:rect l="0" t="0" r="r" b="b"/>
            <a:pathLst>
              <a:path w="2212" h="838">
                <a:moveTo>
                  <a:pt x="2211" y="0"/>
                </a:moveTo>
                <a:lnTo>
                  <a:pt x="1875" y="192"/>
                </a:lnTo>
                <a:lnTo>
                  <a:pt x="147" y="240"/>
                </a:lnTo>
                <a:lnTo>
                  <a:pt x="3" y="816"/>
                </a:lnTo>
                <a:lnTo>
                  <a:pt x="0" y="837"/>
                </a:lnTo>
                <a:lnTo>
                  <a:pt x="3" y="816"/>
                </a:lnTo>
              </a:path>
            </a:pathLst>
          </a:custGeom>
          <a:noFill/>
          <a:ln w="50800" cap="rnd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Tm="1000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Thread Creation Diagram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177800" y="2386013"/>
            <a:ext cx="3606800" cy="41402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Thread t = new BThread();</a:t>
            </a:r>
          </a:p>
          <a:p>
            <a:pPr algn="ctr"/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pPr algn="ctr"/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t.start();</a:t>
            </a:r>
          </a:p>
          <a:p>
            <a:pPr algn="ctr"/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pPr algn="ctr"/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doMoreStuff();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322388" y="1584325"/>
            <a:ext cx="129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Object A</a:t>
            </a: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4292600" y="2540000"/>
            <a:ext cx="4140200" cy="41402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BThread() {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}</a:t>
            </a:r>
          </a:p>
          <a:p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void start() {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	// create thread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}</a:t>
            </a:r>
          </a:p>
          <a:p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void run() {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	doSomething();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597400" y="1660525"/>
            <a:ext cx="481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Object BThread (extends Thread)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9600" y="1524000"/>
            <a:ext cx="8250238" cy="4648200"/>
            <a:chOff x="384" y="960"/>
            <a:chExt cx="5197" cy="2928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84" y="960"/>
              <a:ext cx="3217" cy="1873"/>
              <a:chOff x="384" y="960"/>
              <a:chExt cx="3217" cy="1873"/>
            </a:xfrm>
          </p:grpSpPr>
          <p:sp>
            <p:nvSpPr>
              <p:cNvPr id="12297" name="Line 9"/>
              <p:cNvSpPr>
                <a:spLocks noChangeShapeType="1"/>
              </p:cNvSpPr>
              <p:nvPr/>
            </p:nvSpPr>
            <p:spPr bwMode="auto">
              <a:xfrm>
                <a:off x="384" y="960"/>
                <a:ext cx="912" cy="1440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8" name="Line 10"/>
              <p:cNvSpPr>
                <a:spLocks noChangeShapeType="1"/>
              </p:cNvSpPr>
              <p:nvPr/>
            </p:nvSpPr>
            <p:spPr bwMode="auto">
              <a:xfrm flipH="1">
                <a:off x="1296" y="2016"/>
                <a:ext cx="2256" cy="384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9" name="Line 11"/>
              <p:cNvSpPr>
                <a:spLocks noChangeShapeType="1"/>
              </p:cNvSpPr>
              <p:nvPr/>
            </p:nvSpPr>
            <p:spPr bwMode="auto">
              <a:xfrm flipH="1">
                <a:off x="1392" y="2352"/>
                <a:ext cx="2016" cy="192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0" name="Line 12"/>
              <p:cNvSpPr>
                <a:spLocks noChangeShapeType="1"/>
              </p:cNvSpPr>
              <p:nvPr/>
            </p:nvSpPr>
            <p:spPr bwMode="auto">
              <a:xfrm flipH="1">
                <a:off x="3408" y="2016"/>
                <a:ext cx="144" cy="336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>
                <a:off x="1392" y="2544"/>
                <a:ext cx="2209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240"/>
                  </a:cxn>
                  <a:cxn ang="0">
                    <a:pos x="2160" y="96"/>
                  </a:cxn>
                  <a:cxn ang="0">
                    <a:pos x="2179" y="89"/>
                  </a:cxn>
                  <a:cxn ang="0">
                    <a:pos x="2208" y="288"/>
                  </a:cxn>
                </a:cxnLst>
                <a:rect l="0" t="0" r="r" b="b"/>
                <a:pathLst>
                  <a:path w="2209" h="289">
                    <a:moveTo>
                      <a:pt x="0" y="0"/>
                    </a:moveTo>
                    <a:lnTo>
                      <a:pt x="48" y="240"/>
                    </a:lnTo>
                    <a:lnTo>
                      <a:pt x="2160" y="96"/>
                    </a:lnTo>
                    <a:lnTo>
                      <a:pt x="2179" y="89"/>
                    </a:lnTo>
                    <a:lnTo>
                      <a:pt x="2208" y="288"/>
                    </a:lnTo>
                  </a:path>
                </a:pathLst>
              </a:custGeom>
              <a:noFill/>
              <a:ln w="50800" cap="rnd" cmpd="sng">
                <a:solidFill>
                  <a:schemeClr val="hlink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02" name="Freeform 14"/>
            <p:cNvSpPr>
              <a:spLocks/>
            </p:cNvSpPr>
            <p:nvPr/>
          </p:nvSpPr>
          <p:spPr bwMode="auto">
            <a:xfrm>
              <a:off x="5225" y="1478"/>
              <a:ext cx="356" cy="1595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82" y="9"/>
                </a:cxn>
                <a:cxn ang="0">
                  <a:pos x="37" y="46"/>
                </a:cxn>
                <a:cxn ang="0">
                  <a:pos x="0" y="119"/>
                </a:cxn>
                <a:cxn ang="0">
                  <a:pos x="0" y="182"/>
                </a:cxn>
                <a:cxn ang="0">
                  <a:pos x="0" y="228"/>
                </a:cxn>
                <a:cxn ang="0">
                  <a:pos x="46" y="264"/>
                </a:cxn>
                <a:cxn ang="0">
                  <a:pos x="118" y="291"/>
                </a:cxn>
                <a:cxn ang="0">
                  <a:pos x="200" y="300"/>
                </a:cxn>
                <a:cxn ang="0">
                  <a:pos x="246" y="318"/>
                </a:cxn>
                <a:cxn ang="0">
                  <a:pos x="300" y="337"/>
                </a:cxn>
                <a:cxn ang="0">
                  <a:pos x="355" y="391"/>
                </a:cxn>
                <a:cxn ang="0">
                  <a:pos x="355" y="437"/>
                </a:cxn>
                <a:cxn ang="0">
                  <a:pos x="355" y="491"/>
                </a:cxn>
                <a:cxn ang="0">
                  <a:pos x="318" y="546"/>
                </a:cxn>
                <a:cxn ang="0">
                  <a:pos x="264" y="591"/>
                </a:cxn>
                <a:cxn ang="0">
                  <a:pos x="200" y="609"/>
                </a:cxn>
                <a:cxn ang="0">
                  <a:pos x="146" y="646"/>
                </a:cxn>
                <a:cxn ang="0">
                  <a:pos x="100" y="682"/>
                </a:cxn>
                <a:cxn ang="0">
                  <a:pos x="73" y="737"/>
                </a:cxn>
                <a:cxn ang="0">
                  <a:pos x="73" y="791"/>
                </a:cxn>
                <a:cxn ang="0">
                  <a:pos x="100" y="837"/>
                </a:cxn>
                <a:cxn ang="0">
                  <a:pos x="146" y="855"/>
                </a:cxn>
                <a:cxn ang="0">
                  <a:pos x="200" y="873"/>
                </a:cxn>
                <a:cxn ang="0">
                  <a:pos x="255" y="882"/>
                </a:cxn>
                <a:cxn ang="0">
                  <a:pos x="309" y="918"/>
                </a:cxn>
                <a:cxn ang="0">
                  <a:pos x="337" y="973"/>
                </a:cxn>
                <a:cxn ang="0">
                  <a:pos x="346" y="1027"/>
                </a:cxn>
                <a:cxn ang="0">
                  <a:pos x="346" y="1073"/>
                </a:cxn>
                <a:cxn ang="0">
                  <a:pos x="318" y="1118"/>
                </a:cxn>
                <a:cxn ang="0">
                  <a:pos x="291" y="1182"/>
                </a:cxn>
                <a:cxn ang="0">
                  <a:pos x="199" y="1594"/>
                </a:cxn>
              </a:cxnLst>
              <a:rect l="0" t="0" r="r" b="b"/>
              <a:pathLst>
                <a:path w="356" h="1595">
                  <a:moveTo>
                    <a:pt x="247" y="10"/>
                  </a:moveTo>
                  <a:lnTo>
                    <a:pt x="191" y="0"/>
                  </a:lnTo>
                  <a:lnTo>
                    <a:pt x="137" y="0"/>
                  </a:lnTo>
                  <a:lnTo>
                    <a:pt x="82" y="9"/>
                  </a:lnTo>
                  <a:lnTo>
                    <a:pt x="55" y="19"/>
                  </a:lnTo>
                  <a:lnTo>
                    <a:pt x="37" y="46"/>
                  </a:lnTo>
                  <a:lnTo>
                    <a:pt x="9" y="82"/>
                  </a:lnTo>
                  <a:lnTo>
                    <a:pt x="0" y="119"/>
                  </a:lnTo>
                  <a:lnTo>
                    <a:pt x="0" y="155"/>
                  </a:lnTo>
                  <a:lnTo>
                    <a:pt x="0" y="182"/>
                  </a:lnTo>
                  <a:lnTo>
                    <a:pt x="0" y="209"/>
                  </a:lnTo>
                  <a:lnTo>
                    <a:pt x="0" y="228"/>
                  </a:lnTo>
                  <a:lnTo>
                    <a:pt x="27" y="255"/>
                  </a:lnTo>
                  <a:lnTo>
                    <a:pt x="46" y="264"/>
                  </a:lnTo>
                  <a:lnTo>
                    <a:pt x="82" y="273"/>
                  </a:lnTo>
                  <a:lnTo>
                    <a:pt x="118" y="291"/>
                  </a:lnTo>
                  <a:lnTo>
                    <a:pt x="146" y="300"/>
                  </a:lnTo>
                  <a:lnTo>
                    <a:pt x="200" y="300"/>
                  </a:lnTo>
                  <a:lnTo>
                    <a:pt x="227" y="318"/>
                  </a:lnTo>
                  <a:lnTo>
                    <a:pt x="246" y="318"/>
                  </a:lnTo>
                  <a:lnTo>
                    <a:pt x="273" y="337"/>
                  </a:lnTo>
                  <a:lnTo>
                    <a:pt x="300" y="337"/>
                  </a:lnTo>
                  <a:lnTo>
                    <a:pt x="337" y="364"/>
                  </a:lnTo>
                  <a:lnTo>
                    <a:pt x="355" y="391"/>
                  </a:lnTo>
                  <a:lnTo>
                    <a:pt x="355" y="418"/>
                  </a:lnTo>
                  <a:lnTo>
                    <a:pt x="355" y="437"/>
                  </a:lnTo>
                  <a:lnTo>
                    <a:pt x="355" y="464"/>
                  </a:lnTo>
                  <a:lnTo>
                    <a:pt x="355" y="491"/>
                  </a:lnTo>
                  <a:lnTo>
                    <a:pt x="337" y="518"/>
                  </a:lnTo>
                  <a:lnTo>
                    <a:pt x="318" y="546"/>
                  </a:lnTo>
                  <a:lnTo>
                    <a:pt x="291" y="573"/>
                  </a:lnTo>
                  <a:lnTo>
                    <a:pt x="264" y="591"/>
                  </a:lnTo>
                  <a:lnTo>
                    <a:pt x="227" y="600"/>
                  </a:lnTo>
                  <a:lnTo>
                    <a:pt x="200" y="609"/>
                  </a:lnTo>
                  <a:lnTo>
                    <a:pt x="173" y="627"/>
                  </a:lnTo>
                  <a:lnTo>
                    <a:pt x="146" y="646"/>
                  </a:lnTo>
                  <a:lnTo>
                    <a:pt x="127" y="664"/>
                  </a:lnTo>
                  <a:lnTo>
                    <a:pt x="100" y="682"/>
                  </a:lnTo>
                  <a:lnTo>
                    <a:pt x="82" y="709"/>
                  </a:lnTo>
                  <a:lnTo>
                    <a:pt x="73" y="737"/>
                  </a:lnTo>
                  <a:lnTo>
                    <a:pt x="73" y="764"/>
                  </a:lnTo>
                  <a:lnTo>
                    <a:pt x="73" y="791"/>
                  </a:lnTo>
                  <a:lnTo>
                    <a:pt x="91" y="818"/>
                  </a:lnTo>
                  <a:lnTo>
                    <a:pt x="100" y="837"/>
                  </a:lnTo>
                  <a:lnTo>
                    <a:pt x="127" y="846"/>
                  </a:lnTo>
                  <a:lnTo>
                    <a:pt x="146" y="855"/>
                  </a:lnTo>
                  <a:lnTo>
                    <a:pt x="173" y="864"/>
                  </a:lnTo>
                  <a:lnTo>
                    <a:pt x="200" y="873"/>
                  </a:lnTo>
                  <a:lnTo>
                    <a:pt x="227" y="882"/>
                  </a:lnTo>
                  <a:lnTo>
                    <a:pt x="255" y="882"/>
                  </a:lnTo>
                  <a:lnTo>
                    <a:pt x="282" y="900"/>
                  </a:lnTo>
                  <a:lnTo>
                    <a:pt x="309" y="918"/>
                  </a:lnTo>
                  <a:lnTo>
                    <a:pt x="327" y="946"/>
                  </a:lnTo>
                  <a:lnTo>
                    <a:pt x="337" y="973"/>
                  </a:lnTo>
                  <a:lnTo>
                    <a:pt x="346" y="1000"/>
                  </a:lnTo>
                  <a:lnTo>
                    <a:pt x="346" y="1027"/>
                  </a:lnTo>
                  <a:lnTo>
                    <a:pt x="346" y="1046"/>
                  </a:lnTo>
                  <a:lnTo>
                    <a:pt x="346" y="1073"/>
                  </a:lnTo>
                  <a:lnTo>
                    <a:pt x="337" y="1100"/>
                  </a:lnTo>
                  <a:lnTo>
                    <a:pt x="318" y="1118"/>
                  </a:lnTo>
                  <a:lnTo>
                    <a:pt x="309" y="1155"/>
                  </a:lnTo>
                  <a:lnTo>
                    <a:pt x="291" y="1182"/>
                  </a:lnTo>
                  <a:lnTo>
                    <a:pt x="295" y="1162"/>
                  </a:lnTo>
                  <a:lnTo>
                    <a:pt x="199" y="1594"/>
                  </a:lnTo>
                </a:path>
              </a:pathLst>
            </a:custGeom>
            <a:noFill/>
            <a:ln w="50800" cap="rnd" cmpd="sng">
              <a:solidFill>
                <a:srgbClr val="00CC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auto">
            <a:xfrm>
              <a:off x="1389" y="2832"/>
              <a:ext cx="2212" cy="838"/>
            </a:xfrm>
            <a:custGeom>
              <a:avLst/>
              <a:gdLst/>
              <a:ahLst/>
              <a:cxnLst>
                <a:cxn ang="0">
                  <a:pos x="2211" y="0"/>
                </a:cxn>
                <a:cxn ang="0">
                  <a:pos x="1875" y="192"/>
                </a:cxn>
                <a:cxn ang="0">
                  <a:pos x="147" y="240"/>
                </a:cxn>
                <a:cxn ang="0">
                  <a:pos x="3" y="816"/>
                </a:cxn>
                <a:cxn ang="0">
                  <a:pos x="0" y="837"/>
                </a:cxn>
                <a:cxn ang="0">
                  <a:pos x="3" y="816"/>
                </a:cxn>
              </a:cxnLst>
              <a:rect l="0" t="0" r="r" b="b"/>
              <a:pathLst>
                <a:path w="2212" h="838">
                  <a:moveTo>
                    <a:pt x="2211" y="0"/>
                  </a:moveTo>
                  <a:lnTo>
                    <a:pt x="1875" y="192"/>
                  </a:lnTo>
                  <a:lnTo>
                    <a:pt x="147" y="240"/>
                  </a:lnTo>
                  <a:lnTo>
                    <a:pt x="3" y="816"/>
                  </a:lnTo>
                  <a:lnTo>
                    <a:pt x="0" y="837"/>
                  </a:lnTo>
                  <a:lnTo>
                    <a:pt x="3" y="816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 flipH="1">
              <a:off x="1104" y="3648"/>
              <a:ext cx="288" cy="24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auto">
            <a:xfrm>
              <a:off x="3807" y="3072"/>
              <a:ext cx="1618" cy="625"/>
            </a:xfrm>
            <a:custGeom>
              <a:avLst/>
              <a:gdLst/>
              <a:ahLst/>
              <a:cxnLst>
                <a:cxn ang="0">
                  <a:pos x="1617" y="0"/>
                </a:cxn>
                <a:cxn ang="0">
                  <a:pos x="1573" y="40"/>
                </a:cxn>
                <a:cxn ang="0">
                  <a:pos x="1555" y="67"/>
                </a:cxn>
                <a:cxn ang="0">
                  <a:pos x="1536" y="85"/>
                </a:cxn>
                <a:cxn ang="0">
                  <a:pos x="1509" y="103"/>
                </a:cxn>
                <a:cxn ang="0">
                  <a:pos x="1491" y="122"/>
                </a:cxn>
                <a:cxn ang="0">
                  <a:pos x="1464" y="122"/>
                </a:cxn>
                <a:cxn ang="0">
                  <a:pos x="1436" y="140"/>
                </a:cxn>
                <a:cxn ang="0">
                  <a:pos x="1409" y="149"/>
                </a:cxn>
                <a:cxn ang="0">
                  <a:pos x="1382" y="158"/>
                </a:cxn>
                <a:cxn ang="0">
                  <a:pos x="1355" y="158"/>
                </a:cxn>
                <a:cxn ang="0">
                  <a:pos x="1327" y="158"/>
                </a:cxn>
                <a:cxn ang="0">
                  <a:pos x="1300" y="167"/>
                </a:cxn>
                <a:cxn ang="0">
                  <a:pos x="1273" y="167"/>
                </a:cxn>
                <a:cxn ang="0">
                  <a:pos x="1236" y="176"/>
                </a:cxn>
                <a:cxn ang="0">
                  <a:pos x="1200" y="176"/>
                </a:cxn>
                <a:cxn ang="0">
                  <a:pos x="1173" y="176"/>
                </a:cxn>
                <a:cxn ang="0">
                  <a:pos x="1136" y="176"/>
                </a:cxn>
                <a:cxn ang="0">
                  <a:pos x="1082" y="185"/>
                </a:cxn>
                <a:cxn ang="0">
                  <a:pos x="1046" y="185"/>
                </a:cxn>
                <a:cxn ang="0">
                  <a:pos x="1027" y="185"/>
                </a:cxn>
                <a:cxn ang="0">
                  <a:pos x="991" y="194"/>
                </a:cxn>
                <a:cxn ang="0">
                  <a:pos x="936" y="194"/>
                </a:cxn>
                <a:cxn ang="0">
                  <a:pos x="900" y="194"/>
                </a:cxn>
                <a:cxn ang="0">
                  <a:pos x="827" y="194"/>
                </a:cxn>
                <a:cxn ang="0">
                  <a:pos x="791" y="194"/>
                </a:cxn>
                <a:cxn ang="0">
                  <a:pos x="736" y="194"/>
                </a:cxn>
                <a:cxn ang="0">
                  <a:pos x="700" y="194"/>
                </a:cxn>
                <a:cxn ang="0">
                  <a:pos x="646" y="194"/>
                </a:cxn>
                <a:cxn ang="0">
                  <a:pos x="627" y="194"/>
                </a:cxn>
                <a:cxn ang="0">
                  <a:pos x="591" y="194"/>
                </a:cxn>
                <a:cxn ang="0">
                  <a:pos x="564" y="194"/>
                </a:cxn>
                <a:cxn ang="0">
                  <a:pos x="536" y="194"/>
                </a:cxn>
                <a:cxn ang="0">
                  <a:pos x="509" y="194"/>
                </a:cxn>
                <a:cxn ang="0">
                  <a:pos x="482" y="194"/>
                </a:cxn>
                <a:cxn ang="0">
                  <a:pos x="455" y="194"/>
                </a:cxn>
                <a:cxn ang="0">
                  <a:pos x="427" y="194"/>
                </a:cxn>
                <a:cxn ang="0">
                  <a:pos x="391" y="194"/>
                </a:cxn>
                <a:cxn ang="0">
                  <a:pos x="364" y="203"/>
                </a:cxn>
                <a:cxn ang="0">
                  <a:pos x="337" y="203"/>
                </a:cxn>
                <a:cxn ang="0">
                  <a:pos x="309" y="212"/>
                </a:cxn>
                <a:cxn ang="0">
                  <a:pos x="282" y="221"/>
                </a:cxn>
                <a:cxn ang="0">
                  <a:pos x="255" y="231"/>
                </a:cxn>
                <a:cxn ang="0">
                  <a:pos x="227" y="231"/>
                </a:cxn>
                <a:cxn ang="0">
                  <a:pos x="200" y="249"/>
                </a:cxn>
                <a:cxn ang="0">
                  <a:pos x="173" y="267"/>
                </a:cxn>
                <a:cxn ang="0">
                  <a:pos x="146" y="285"/>
                </a:cxn>
                <a:cxn ang="0">
                  <a:pos x="127" y="303"/>
                </a:cxn>
                <a:cxn ang="0">
                  <a:pos x="118" y="331"/>
                </a:cxn>
                <a:cxn ang="0">
                  <a:pos x="91" y="358"/>
                </a:cxn>
                <a:cxn ang="0">
                  <a:pos x="82" y="385"/>
                </a:cxn>
                <a:cxn ang="0">
                  <a:pos x="64" y="412"/>
                </a:cxn>
                <a:cxn ang="0">
                  <a:pos x="46" y="431"/>
                </a:cxn>
                <a:cxn ang="0">
                  <a:pos x="27" y="449"/>
                </a:cxn>
                <a:cxn ang="0">
                  <a:pos x="18" y="476"/>
                </a:cxn>
                <a:cxn ang="0">
                  <a:pos x="9" y="503"/>
                </a:cxn>
                <a:cxn ang="0">
                  <a:pos x="0" y="530"/>
                </a:cxn>
                <a:cxn ang="0">
                  <a:pos x="0" y="549"/>
                </a:cxn>
                <a:cxn ang="0">
                  <a:pos x="0" y="576"/>
                </a:cxn>
                <a:cxn ang="0">
                  <a:pos x="0" y="603"/>
                </a:cxn>
                <a:cxn ang="0">
                  <a:pos x="33" y="624"/>
                </a:cxn>
              </a:cxnLst>
              <a:rect l="0" t="0" r="r" b="b"/>
              <a:pathLst>
                <a:path w="1618" h="625">
                  <a:moveTo>
                    <a:pt x="1617" y="0"/>
                  </a:moveTo>
                  <a:lnTo>
                    <a:pt x="1573" y="40"/>
                  </a:lnTo>
                  <a:lnTo>
                    <a:pt x="1555" y="67"/>
                  </a:lnTo>
                  <a:lnTo>
                    <a:pt x="1536" y="85"/>
                  </a:lnTo>
                  <a:lnTo>
                    <a:pt x="1509" y="103"/>
                  </a:lnTo>
                  <a:lnTo>
                    <a:pt x="1491" y="122"/>
                  </a:lnTo>
                  <a:lnTo>
                    <a:pt x="1464" y="122"/>
                  </a:lnTo>
                  <a:lnTo>
                    <a:pt x="1436" y="140"/>
                  </a:lnTo>
                  <a:lnTo>
                    <a:pt x="1409" y="149"/>
                  </a:lnTo>
                  <a:lnTo>
                    <a:pt x="1382" y="158"/>
                  </a:lnTo>
                  <a:lnTo>
                    <a:pt x="1355" y="158"/>
                  </a:lnTo>
                  <a:lnTo>
                    <a:pt x="1327" y="158"/>
                  </a:lnTo>
                  <a:lnTo>
                    <a:pt x="1300" y="167"/>
                  </a:lnTo>
                  <a:lnTo>
                    <a:pt x="1273" y="167"/>
                  </a:lnTo>
                  <a:lnTo>
                    <a:pt x="1236" y="176"/>
                  </a:lnTo>
                  <a:lnTo>
                    <a:pt x="1200" y="176"/>
                  </a:lnTo>
                  <a:lnTo>
                    <a:pt x="1173" y="176"/>
                  </a:lnTo>
                  <a:lnTo>
                    <a:pt x="1136" y="176"/>
                  </a:lnTo>
                  <a:lnTo>
                    <a:pt x="1082" y="185"/>
                  </a:lnTo>
                  <a:lnTo>
                    <a:pt x="1046" y="185"/>
                  </a:lnTo>
                  <a:lnTo>
                    <a:pt x="1027" y="185"/>
                  </a:lnTo>
                  <a:lnTo>
                    <a:pt x="991" y="194"/>
                  </a:lnTo>
                  <a:lnTo>
                    <a:pt x="936" y="194"/>
                  </a:lnTo>
                  <a:lnTo>
                    <a:pt x="900" y="194"/>
                  </a:lnTo>
                  <a:lnTo>
                    <a:pt x="827" y="194"/>
                  </a:lnTo>
                  <a:lnTo>
                    <a:pt x="791" y="194"/>
                  </a:lnTo>
                  <a:lnTo>
                    <a:pt x="736" y="194"/>
                  </a:lnTo>
                  <a:lnTo>
                    <a:pt x="700" y="194"/>
                  </a:lnTo>
                  <a:lnTo>
                    <a:pt x="646" y="194"/>
                  </a:lnTo>
                  <a:lnTo>
                    <a:pt x="627" y="194"/>
                  </a:lnTo>
                  <a:lnTo>
                    <a:pt x="591" y="194"/>
                  </a:lnTo>
                  <a:lnTo>
                    <a:pt x="564" y="194"/>
                  </a:lnTo>
                  <a:lnTo>
                    <a:pt x="536" y="194"/>
                  </a:lnTo>
                  <a:lnTo>
                    <a:pt x="509" y="194"/>
                  </a:lnTo>
                  <a:lnTo>
                    <a:pt x="482" y="194"/>
                  </a:lnTo>
                  <a:lnTo>
                    <a:pt x="455" y="194"/>
                  </a:lnTo>
                  <a:lnTo>
                    <a:pt x="427" y="194"/>
                  </a:lnTo>
                  <a:lnTo>
                    <a:pt x="391" y="194"/>
                  </a:lnTo>
                  <a:lnTo>
                    <a:pt x="364" y="203"/>
                  </a:lnTo>
                  <a:lnTo>
                    <a:pt x="337" y="203"/>
                  </a:lnTo>
                  <a:lnTo>
                    <a:pt x="309" y="212"/>
                  </a:lnTo>
                  <a:lnTo>
                    <a:pt x="282" y="221"/>
                  </a:lnTo>
                  <a:lnTo>
                    <a:pt x="255" y="231"/>
                  </a:lnTo>
                  <a:lnTo>
                    <a:pt x="227" y="231"/>
                  </a:lnTo>
                  <a:lnTo>
                    <a:pt x="200" y="249"/>
                  </a:lnTo>
                  <a:lnTo>
                    <a:pt x="173" y="267"/>
                  </a:lnTo>
                  <a:lnTo>
                    <a:pt x="146" y="285"/>
                  </a:lnTo>
                  <a:lnTo>
                    <a:pt x="127" y="303"/>
                  </a:lnTo>
                  <a:lnTo>
                    <a:pt x="118" y="331"/>
                  </a:lnTo>
                  <a:lnTo>
                    <a:pt x="91" y="358"/>
                  </a:lnTo>
                  <a:lnTo>
                    <a:pt x="82" y="385"/>
                  </a:lnTo>
                  <a:lnTo>
                    <a:pt x="64" y="412"/>
                  </a:lnTo>
                  <a:lnTo>
                    <a:pt x="46" y="431"/>
                  </a:lnTo>
                  <a:lnTo>
                    <a:pt x="27" y="449"/>
                  </a:lnTo>
                  <a:lnTo>
                    <a:pt x="18" y="476"/>
                  </a:lnTo>
                  <a:lnTo>
                    <a:pt x="9" y="503"/>
                  </a:lnTo>
                  <a:lnTo>
                    <a:pt x="0" y="530"/>
                  </a:lnTo>
                  <a:lnTo>
                    <a:pt x="0" y="549"/>
                  </a:lnTo>
                  <a:lnTo>
                    <a:pt x="0" y="576"/>
                  </a:lnTo>
                  <a:lnTo>
                    <a:pt x="0" y="603"/>
                  </a:lnTo>
                  <a:lnTo>
                    <a:pt x="33" y="624"/>
                  </a:lnTo>
                </a:path>
              </a:pathLst>
            </a:custGeom>
            <a:noFill/>
            <a:ln w="50800" cap="rnd" cmpd="sng">
              <a:solidFill>
                <a:srgbClr val="00CC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 advTm="1000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Thread Creation Diagram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177800" y="2386013"/>
            <a:ext cx="3606800" cy="41402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Thread t = new BThread();</a:t>
            </a:r>
          </a:p>
          <a:p>
            <a:pPr algn="ctr"/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pPr algn="ctr"/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t.start();</a:t>
            </a:r>
          </a:p>
          <a:p>
            <a:pPr algn="ctr"/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pPr algn="ctr"/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doMoreStuff();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322388" y="1584325"/>
            <a:ext cx="129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Object A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4292600" y="2540000"/>
            <a:ext cx="4140200" cy="414020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BThread() {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}</a:t>
            </a:r>
          </a:p>
          <a:p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void start() {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	// create thread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}</a:t>
            </a:r>
          </a:p>
          <a:p>
            <a:endParaRPr lang="en-US" sz="1800">
              <a:solidFill>
                <a:schemeClr val="bg2"/>
              </a:solidFill>
              <a:latin typeface="Courier New" pitchFamily="49" charset="0"/>
            </a:endParaRP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void run() {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	doSomething();</a:t>
            </a:r>
          </a:p>
          <a:p>
            <a:r>
              <a:rPr lang="en-US" sz="1800">
                <a:solidFill>
                  <a:schemeClr val="bg2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597400" y="1660525"/>
            <a:ext cx="481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Object BThread (extends Thread)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9600" y="1524000"/>
            <a:ext cx="8250238" cy="4648200"/>
            <a:chOff x="384" y="960"/>
            <a:chExt cx="5197" cy="2928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84" y="960"/>
              <a:ext cx="3217" cy="1873"/>
              <a:chOff x="384" y="960"/>
              <a:chExt cx="3217" cy="1873"/>
            </a:xfrm>
          </p:grpSpPr>
          <p:sp>
            <p:nvSpPr>
              <p:cNvPr id="13321" name="Line 9"/>
              <p:cNvSpPr>
                <a:spLocks noChangeShapeType="1"/>
              </p:cNvSpPr>
              <p:nvPr/>
            </p:nvSpPr>
            <p:spPr bwMode="auto">
              <a:xfrm>
                <a:off x="384" y="960"/>
                <a:ext cx="912" cy="1440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2" name="Line 10"/>
              <p:cNvSpPr>
                <a:spLocks noChangeShapeType="1"/>
              </p:cNvSpPr>
              <p:nvPr/>
            </p:nvSpPr>
            <p:spPr bwMode="auto">
              <a:xfrm flipH="1">
                <a:off x="1296" y="2016"/>
                <a:ext cx="2256" cy="384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3" name="Line 11"/>
              <p:cNvSpPr>
                <a:spLocks noChangeShapeType="1"/>
              </p:cNvSpPr>
              <p:nvPr/>
            </p:nvSpPr>
            <p:spPr bwMode="auto">
              <a:xfrm flipH="1">
                <a:off x="1392" y="2352"/>
                <a:ext cx="2016" cy="192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4" name="Line 12"/>
              <p:cNvSpPr>
                <a:spLocks noChangeShapeType="1"/>
              </p:cNvSpPr>
              <p:nvPr/>
            </p:nvSpPr>
            <p:spPr bwMode="auto">
              <a:xfrm flipH="1">
                <a:off x="3408" y="2016"/>
                <a:ext cx="144" cy="336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5" name="Freeform 13"/>
              <p:cNvSpPr>
                <a:spLocks/>
              </p:cNvSpPr>
              <p:nvPr/>
            </p:nvSpPr>
            <p:spPr bwMode="auto">
              <a:xfrm>
                <a:off x="1392" y="2544"/>
                <a:ext cx="2209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240"/>
                  </a:cxn>
                  <a:cxn ang="0">
                    <a:pos x="2160" y="96"/>
                  </a:cxn>
                  <a:cxn ang="0">
                    <a:pos x="2179" y="89"/>
                  </a:cxn>
                  <a:cxn ang="0">
                    <a:pos x="2208" y="288"/>
                  </a:cxn>
                </a:cxnLst>
                <a:rect l="0" t="0" r="r" b="b"/>
                <a:pathLst>
                  <a:path w="2209" h="289">
                    <a:moveTo>
                      <a:pt x="0" y="0"/>
                    </a:moveTo>
                    <a:lnTo>
                      <a:pt x="48" y="240"/>
                    </a:lnTo>
                    <a:lnTo>
                      <a:pt x="2160" y="96"/>
                    </a:lnTo>
                    <a:lnTo>
                      <a:pt x="2179" y="89"/>
                    </a:lnTo>
                    <a:lnTo>
                      <a:pt x="2208" y="288"/>
                    </a:lnTo>
                  </a:path>
                </a:pathLst>
              </a:custGeom>
              <a:noFill/>
              <a:ln w="50800" cap="rnd" cmpd="sng">
                <a:solidFill>
                  <a:schemeClr val="hlink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5225" y="1478"/>
              <a:ext cx="356" cy="1595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82" y="9"/>
                </a:cxn>
                <a:cxn ang="0">
                  <a:pos x="37" y="46"/>
                </a:cxn>
                <a:cxn ang="0">
                  <a:pos x="0" y="119"/>
                </a:cxn>
                <a:cxn ang="0">
                  <a:pos x="0" y="182"/>
                </a:cxn>
                <a:cxn ang="0">
                  <a:pos x="0" y="228"/>
                </a:cxn>
                <a:cxn ang="0">
                  <a:pos x="46" y="264"/>
                </a:cxn>
                <a:cxn ang="0">
                  <a:pos x="118" y="291"/>
                </a:cxn>
                <a:cxn ang="0">
                  <a:pos x="200" y="300"/>
                </a:cxn>
                <a:cxn ang="0">
                  <a:pos x="246" y="318"/>
                </a:cxn>
                <a:cxn ang="0">
                  <a:pos x="300" y="337"/>
                </a:cxn>
                <a:cxn ang="0">
                  <a:pos x="355" y="391"/>
                </a:cxn>
                <a:cxn ang="0">
                  <a:pos x="355" y="437"/>
                </a:cxn>
                <a:cxn ang="0">
                  <a:pos x="355" y="491"/>
                </a:cxn>
                <a:cxn ang="0">
                  <a:pos x="318" y="546"/>
                </a:cxn>
                <a:cxn ang="0">
                  <a:pos x="264" y="591"/>
                </a:cxn>
                <a:cxn ang="0">
                  <a:pos x="200" y="609"/>
                </a:cxn>
                <a:cxn ang="0">
                  <a:pos x="146" y="646"/>
                </a:cxn>
                <a:cxn ang="0">
                  <a:pos x="100" y="682"/>
                </a:cxn>
                <a:cxn ang="0">
                  <a:pos x="73" y="737"/>
                </a:cxn>
                <a:cxn ang="0">
                  <a:pos x="73" y="791"/>
                </a:cxn>
                <a:cxn ang="0">
                  <a:pos x="100" y="837"/>
                </a:cxn>
                <a:cxn ang="0">
                  <a:pos x="146" y="855"/>
                </a:cxn>
                <a:cxn ang="0">
                  <a:pos x="200" y="873"/>
                </a:cxn>
                <a:cxn ang="0">
                  <a:pos x="255" y="882"/>
                </a:cxn>
                <a:cxn ang="0">
                  <a:pos x="309" y="918"/>
                </a:cxn>
                <a:cxn ang="0">
                  <a:pos x="337" y="973"/>
                </a:cxn>
                <a:cxn ang="0">
                  <a:pos x="346" y="1027"/>
                </a:cxn>
                <a:cxn ang="0">
                  <a:pos x="346" y="1073"/>
                </a:cxn>
                <a:cxn ang="0">
                  <a:pos x="318" y="1118"/>
                </a:cxn>
                <a:cxn ang="0">
                  <a:pos x="291" y="1182"/>
                </a:cxn>
                <a:cxn ang="0">
                  <a:pos x="199" y="1594"/>
                </a:cxn>
              </a:cxnLst>
              <a:rect l="0" t="0" r="r" b="b"/>
              <a:pathLst>
                <a:path w="356" h="1595">
                  <a:moveTo>
                    <a:pt x="247" y="10"/>
                  </a:moveTo>
                  <a:lnTo>
                    <a:pt x="191" y="0"/>
                  </a:lnTo>
                  <a:lnTo>
                    <a:pt x="137" y="0"/>
                  </a:lnTo>
                  <a:lnTo>
                    <a:pt x="82" y="9"/>
                  </a:lnTo>
                  <a:lnTo>
                    <a:pt x="55" y="19"/>
                  </a:lnTo>
                  <a:lnTo>
                    <a:pt x="37" y="46"/>
                  </a:lnTo>
                  <a:lnTo>
                    <a:pt x="9" y="82"/>
                  </a:lnTo>
                  <a:lnTo>
                    <a:pt x="0" y="119"/>
                  </a:lnTo>
                  <a:lnTo>
                    <a:pt x="0" y="155"/>
                  </a:lnTo>
                  <a:lnTo>
                    <a:pt x="0" y="182"/>
                  </a:lnTo>
                  <a:lnTo>
                    <a:pt x="0" y="209"/>
                  </a:lnTo>
                  <a:lnTo>
                    <a:pt x="0" y="228"/>
                  </a:lnTo>
                  <a:lnTo>
                    <a:pt x="27" y="255"/>
                  </a:lnTo>
                  <a:lnTo>
                    <a:pt x="46" y="264"/>
                  </a:lnTo>
                  <a:lnTo>
                    <a:pt x="82" y="273"/>
                  </a:lnTo>
                  <a:lnTo>
                    <a:pt x="118" y="291"/>
                  </a:lnTo>
                  <a:lnTo>
                    <a:pt x="146" y="300"/>
                  </a:lnTo>
                  <a:lnTo>
                    <a:pt x="200" y="300"/>
                  </a:lnTo>
                  <a:lnTo>
                    <a:pt x="227" y="318"/>
                  </a:lnTo>
                  <a:lnTo>
                    <a:pt x="246" y="318"/>
                  </a:lnTo>
                  <a:lnTo>
                    <a:pt x="273" y="337"/>
                  </a:lnTo>
                  <a:lnTo>
                    <a:pt x="300" y="337"/>
                  </a:lnTo>
                  <a:lnTo>
                    <a:pt x="337" y="364"/>
                  </a:lnTo>
                  <a:lnTo>
                    <a:pt x="355" y="391"/>
                  </a:lnTo>
                  <a:lnTo>
                    <a:pt x="355" y="418"/>
                  </a:lnTo>
                  <a:lnTo>
                    <a:pt x="355" y="437"/>
                  </a:lnTo>
                  <a:lnTo>
                    <a:pt x="355" y="464"/>
                  </a:lnTo>
                  <a:lnTo>
                    <a:pt x="355" y="491"/>
                  </a:lnTo>
                  <a:lnTo>
                    <a:pt x="337" y="518"/>
                  </a:lnTo>
                  <a:lnTo>
                    <a:pt x="318" y="546"/>
                  </a:lnTo>
                  <a:lnTo>
                    <a:pt x="291" y="573"/>
                  </a:lnTo>
                  <a:lnTo>
                    <a:pt x="264" y="591"/>
                  </a:lnTo>
                  <a:lnTo>
                    <a:pt x="227" y="600"/>
                  </a:lnTo>
                  <a:lnTo>
                    <a:pt x="200" y="609"/>
                  </a:lnTo>
                  <a:lnTo>
                    <a:pt x="173" y="627"/>
                  </a:lnTo>
                  <a:lnTo>
                    <a:pt x="146" y="646"/>
                  </a:lnTo>
                  <a:lnTo>
                    <a:pt x="127" y="664"/>
                  </a:lnTo>
                  <a:lnTo>
                    <a:pt x="100" y="682"/>
                  </a:lnTo>
                  <a:lnTo>
                    <a:pt x="82" y="709"/>
                  </a:lnTo>
                  <a:lnTo>
                    <a:pt x="73" y="737"/>
                  </a:lnTo>
                  <a:lnTo>
                    <a:pt x="73" y="764"/>
                  </a:lnTo>
                  <a:lnTo>
                    <a:pt x="73" y="791"/>
                  </a:lnTo>
                  <a:lnTo>
                    <a:pt x="91" y="818"/>
                  </a:lnTo>
                  <a:lnTo>
                    <a:pt x="100" y="837"/>
                  </a:lnTo>
                  <a:lnTo>
                    <a:pt x="127" y="846"/>
                  </a:lnTo>
                  <a:lnTo>
                    <a:pt x="146" y="855"/>
                  </a:lnTo>
                  <a:lnTo>
                    <a:pt x="173" y="864"/>
                  </a:lnTo>
                  <a:lnTo>
                    <a:pt x="200" y="873"/>
                  </a:lnTo>
                  <a:lnTo>
                    <a:pt x="227" y="882"/>
                  </a:lnTo>
                  <a:lnTo>
                    <a:pt x="255" y="882"/>
                  </a:lnTo>
                  <a:lnTo>
                    <a:pt x="282" y="900"/>
                  </a:lnTo>
                  <a:lnTo>
                    <a:pt x="309" y="918"/>
                  </a:lnTo>
                  <a:lnTo>
                    <a:pt x="327" y="946"/>
                  </a:lnTo>
                  <a:lnTo>
                    <a:pt x="337" y="973"/>
                  </a:lnTo>
                  <a:lnTo>
                    <a:pt x="346" y="1000"/>
                  </a:lnTo>
                  <a:lnTo>
                    <a:pt x="346" y="1027"/>
                  </a:lnTo>
                  <a:lnTo>
                    <a:pt x="346" y="1046"/>
                  </a:lnTo>
                  <a:lnTo>
                    <a:pt x="346" y="1073"/>
                  </a:lnTo>
                  <a:lnTo>
                    <a:pt x="337" y="1100"/>
                  </a:lnTo>
                  <a:lnTo>
                    <a:pt x="318" y="1118"/>
                  </a:lnTo>
                  <a:lnTo>
                    <a:pt x="309" y="1155"/>
                  </a:lnTo>
                  <a:lnTo>
                    <a:pt x="291" y="1182"/>
                  </a:lnTo>
                  <a:lnTo>
                    <a:pt x="295" y="1162"/>
                  </a:lnTo>
                  <a:lnTo>
                    <a:pt x="199" y="1594"/>
                  </a:lnTo>
                </a:path>
              </a:pathLst>
            </a:custGeom>
            <a:noFill/>
            <a:ln w="50800" cap="rnd" cmpd="sng">
              <a:solidFill>
                <a:srgbClr val="00CC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1389" y="2832"/>
              <a:ext cx="2212" cy="838"/>
            </a:xfrm>
            <a:custGeom>
              <a:avLst/>
              <a:gdLst/>
              <a:ahLst/>
              <a:cxnLst>
                <a:cxn ang="0">
                  <a:pos x="2211" y="0"/>
                </a:cxn>
                <a:cxn ang="0">
                  <a:pos x="1875" y="192"/>
                </a:cxn>
                <a:cxn ang="0">
                  <a:pos x="147" y="240"/>
                </a:cxn>
                <a:cxn ang="0">
                  <a:pos x="3" y="816"/>
                </a:cxn>
                <a:cxn ang="0">
                  <a:pos x="0" y="837"/>
                </a:cxn>
                <a:cxn ang="0">
                  <a:pos x="3" y="816"/>
                </a:cxn>
              </a:cxnLst>
              <a:rect l="0" t="0" r="r" b="b"/>
              <a:pathLst>
                <a:path w="2212" h="838">
                  <a:moveTo>
                    <a:pt x="2211" y="0"/>
                  </a:moveTo>
                  <a:lnTo>
                    <a:pt x="1875" y="192"/>
                  </a:lnTo>
                  <a:lnTo>
                    <a:pt x="147" y="240"/>
                  </a:lnTo>
                  <a:lnTo>
                    <a:pt x="3" y="816"/>
                  </a:lnTo>
                  <a:lnTo>
                    <a:pt x="0" y="837"/>
                  </a:lnTo>
                  <a:lnTo>
                    <a:pt x="3" y="816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Line 16"/>
            <p:cNvSpPr>
              <a:spLocks noChangeShapeType="1"/>
            </p:cNvSpPr>
            <p:nvPr/>
          </p:nvSpPr>
          <p:spPr bwMode="auto">
            <a:xfrm flipH="1">
              <a:off x="1104" y="3648"/>
              <a:ext cx="288" cy="24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auto">
            <a:xfrm>
              <a:off x="3807" y="3072"/>
              <a:ext cx="1618" cy="625"/>
            </a:xfrm>
            <a:custGeom>
              <a:avLst/>
              <a:gdLst/>
              <a:ahLst/>
              <a:cxnLst>
                <a:cxn ang="0">
                  <a:pos x="1617" y="0"/>
                </a:cxn>
                <a:cxn ang="0">
                  <a:pos x="1573" y="40"/>
                </a:cxn>
                <a:cxn ang="0">
                  <a:pos x="1555" y="67"/>
                </a:cxn>
                <a:cxn ang="0">
                  <a:pos x="1536" y="85"/>
                </a:cxn>
                <a:cxn ang="0">
                  <a:pos x="1509" y="103"/>
                </a:cxn>
                <a:cxn ang="0">
                  <a:pos x="1491" y="122"/>
                </a:cxn>
                <a:cxn ang="0">
                  <a:pos x="1464" y="122"/>
                </a:cxn>
                <a:cxn ang="0">
                  <a:pos x="1436" y="140"/>
                </a:cxn>
                <a:cxn ang="0">
                  <a:pos x="1409" y="149"/>
                </a:cxn>
                <a:cxn ang="0">
                  <a:pos x="1382" y="158"/>
                </a:cxn>
                <a:cxn ang="0">
                  <a:pos x="1355" y="158"/>
                </a:cxn>
                <a:cxn ang="0">
                  <a:pos x="1327" y="158"/>
                </a:cxn>
                <a:cxn ang="0">
                  <a:pos x="1300" y="167"/>
                </a:cxn>
                <a:cxn ang="0">
                  <a:pos x="1273" y="167"/>
                </a:cxn>
                <a:cxn ang="0">
                  <a:pos x="1236" y="176"/>
                </a:cxn>
                <a:cxn ang="0">
                  <a:pos x="1200" y="176"/>
                </a:cxn>
                <a:cxn ang="0">
                  <a:pos x="1173" y="176"/>
                </a:cxn>
                <a:cxn ang="0">
                  <a:pos x="1136" y="176"/>
                </a:cxn>
                <a:cxn ang="0">
                  <a:pos x="1082" y="185"/>
                </a:cxn>
                <a:cxn ang="0">
                  <a:pos x="1046" y="185"/>
                </a:cxn>
                <a:cxn ang="0">
                  <a:pos x="1027" y="185"/>
                </a:cxn>
                <a:cxn ang="0">
                  <a:pos x="991" y="194"/>
                </a:cxn>
                <a:cxn ang="0">
                  <a:pos x="936" y="194"/>
                </a:cxn>
                <a:cxn ang="0">
                  <a:pos x="900" y="194"/>
                </a:cxn>
                <a:cxn ang="0">
                  <a:pos x="827" y="194"/>
                </a:cxn>
                <a:cxn ang="0">
                  <a:pos x="791" y="194"/>
                </a:cxn>
                <a:cxn ang="0">
                  <a:pos x="736" y="194"/>
                </a:cxn>
                <a:cxn ang="0">
                  <a:pos x="700" y="194"/>
                </a:cxn>
                <a:cxn ang="0">
                  <a:pos x="646" y="194"/>
                </a:cxn>
                <a:cxn ang="0">
                  <a:pos x="627" y="194"/>
                </a:cxn>
                <a:cxn ang="0">
                  <a:pos x="591" y="194"/>
                </a:cxn>
                <a:cxn ang="0">
                  <a:pos x="564" y="194"/>
                </a:cxn>
                <a:cxn ang="0">
                  <a:pos x="536" y="194"/>
                </a:cxn>
                <a:cxn ang="0">
                  <a:pos x="509" y="194"/>
                </a:cxn>
                <a:cxn ang="0">
                  <a:pos x="482" y="194"/>
                </a:cxn>
                <a:cxn ang="0">
                  <a:pos x="455" y="194"/>
                </a:cxn>
                <a:cxn ang="0">
                  <a:pos x="427" y="194"/>
                </a:cxn>
                <a:cxn ang="0">
                  <a:pos x="391" y="194"/>
                </a:cxn>
                <a:cxn ang="0">
                  <a:pos x="364" y="203"/>
                </a:cxn>
                <a:cxn ang="0">
                  <a:pos x="337" y="203"/>
                </a:cxn>
                <a:cxn ang="0">
                  <a:pos x="309" y="212"/>
                </a:cxn>
                <a:cxn ang="0">
                  <a:pos x="282" y="221"/>
                </a:cxn>
                <a:cxn ang="0">
                  <a:pos x="255" y="231"/>
                </a:cxn>
                <a:cxn ang="0">
                  <a:pos x="227" y="231"/>
                </a:cxn>
                <a:cxn ang="0">
                  <a:pos x="200" y="249"/>
                </a:cxn>
                <a:cxn ang="0">
                  <a:pos x="173" y="267"/>
                </a:cxn>
                <a:cxn ang="0">
                  <a:pos x="146" y="285"/>
                </a:cxn>
                <a:cxn ang="0">
                  <a:pos x="127" y="303"/>
                </a:cxn>
                <a:cxn ang="0">
                  <a:pos x="118" y="331"/>
                </a:cxn>
                <a:cxn ang="0">
                  <a:pos x="91" y="358"/>
                </a:cxn>
                <a:cxn ang="0">
                  <a:pos x="82" y="385"/>
                </a:cxn>
                <a:cxn ang="0">
                  <a:pos x="64" y="412"/>
                </a:cxn>
                <a:cxn ang="0">
                  <a:pos x="46" y="431"/>
                </a:cxn>
                <a:cxn ang="0">
                  <a:pos x="27" y="449"/>
                </a:cxn>
                <a:cxn ang="0">
                  <a:pos x="18" y="476"/>
                </a:cxn>
                <a:cxn ang="0">
                  <a:pos x="9" y="503"/>
                </a:cxn>
                <a:cxn ang="0">
                  <a:pos x="0" y="530"/>
                </a:cxn>
                <a:cxn ang="0">
                  <a:pos x="0" y="549"/>
                </a:cxn>
                <a:cxn ang="0">
                  <a:pos x="0" y="576"/>
                </a:cxn>
                <a:cxn ang="0">
                  <a:pos x="0" y="603"/>
                </a:cxn>
                <a:cxn ang="0">
                  <a:pos x="33" y="624"/>
                </a:cxn>
              </a:cxnLst>
              <a:rect l="0" t="0" r="r" b="b"/>
              <a:pathLst>
                <a:path w="1618" h="625">
                  <a:moveTo>
                    <a:pt x="1617" y="0"/>
                  </a:moveTo>
                  <a:lnTo>
                    <a:pt x="1573" y="40"/>
                  </a:lnTo>
                  <a:lnTo>
                    <a:pt x="1555" y="67"/>
                  </a:lnTo>
                  <a:lnTo>
                    <a:pt x="1536" y="85"/>
                  </a:lnTo>
                  <a:lnTo>
                    <a:pt x="1509" y="103"/>
                  </a:lnTo>
                  <a:lnTo>
                    <a:pt x="1491" y="122"/>
                  </a:lnTo>
                  <a:lnTo>
                    <a:pt x="1464" y="122"/>
                  </a:lnTo>
                  <a:lnTo>
                    <a:pt x="1436" y="140"/>
                  </a:lnTo>
                  <a:lnTo>
                    <a:pt x="1409" y="149"/>
                  </a:lnTo>
                  <a:lnTo>
                    <a:pt x="1382" y="158"/>
                  </a:lnTo>
                  <a:lnTo>
                    <a:pt x="1355" y="158"/>
                  </a:lnTo>
                  <a:lnTo>
                    <a:pt x="1327" y="158"/>
                  </a:lnTo>
                  <a:lnTo>
                    <a:pt x="1300" y="167"/>
                  </a:lnTo>
                  <a:lnTo>
                    <a:pt x="1273" y="167"/>
                  </a:lnTo>
                  <a:lnTo>
                    <a:pt x="1236" y="176"/>
                  </a:lnTo>
                  <a:lnTo>
                    <a:pt x="1200" y="176"/>
                  </a:lnTo>
                  <a:lnTo>
                    <a:pt x="1173" y="176"/>
                  </a:lnTo>
                  <a:lnTo>
                    <a:pt x="1136" y="176"/>
                  </a:lnTo>
                  <a:lnTo>
                    <a:pt x="1082" y="185"/>
                  </a:lnTo>
                  <a:lnTo>
                    <a:pt x="1046" y="185"/>
                  </a:lnTo>
                  <a:lnTo>
                    <a:pt x="1027" y="185"/>
                  </a:lnTo>
                  <a:lnTo>
                    <a:pt x="991" y="194"/>
                  </a:lnTo>
                  <a:lnTo>
                    <a:pt x="936" y="194"/>
                  </a:lnTo>
                  <a:lnTo>
                    <a:pt x="900" y="194"/>
                  </a:lnTo>
                  <a:lnTo>
                    <a:pt x="827" y="194"/>
                  </a:lnTo>
                  <a:lnTo>
                    <a:pt x="791" y="194"/>
                  </a:lnTo>
                  <a:lnTo>
                    <a:pt x="736" y="194"/>
                  </a:lnTo>
                  <a:lnTo>
                    <a:pt x="700" y="194"/>
                  </a:lnTo>
                  <a:lnTo>
                    <a:pt x="646" y="194"/>
                  </a:lnTo>
                  <a:lnTo>
                    <a:pt x="627" y="194"/>
                  </a:lnTo>
                  <a:lnTo>
                    <a:pt x="591" y="194"/>
                  </a:lnTo>
                  <a:lnTo>
                    <a:pt x="564" y="194"/>
                  </a:lnTo>
                  <a:lnTo>
                    <a:pt x="536" y="194"/>
                  </a:lnTo>
                  <a:lnTo>
                    <a:pt x="509" y="194"/>
                  </a:lnTo>
                  <a:lnTo>
                    <a:pt x="482" y="194"/>
                  </a:lnTo>
                  <a:lnTo>
                    <a:pt x="455" y="194"/>
                  </a:lnTo>
                  <a:lnTo>
                    <a:pt x="427" y="194"/>
                  </a:lnTo>
                  <a:lnTo>
                    <a:pt x="391" y="194"/>
                  </a:lnTo>
                  <a:lnTo>
                    <a:pt x="364" y="203"/>
                  </a:lnTo>
                  <a:lnTo>
                    <a:pt x="337" y="203"/>
                  </a:lnTo>
                  <a:lnTo>
                    <a:pt x="309" y="212"/>
                  </a:lnTo>
                  <a:lnTo>
                    <a:pt x="282" y="221"/>
                  </a:lnTo>
                  <a:lnTo>
                    <a:pt x="255" y="231"/>
                  </a:lnTo>
                  <a:lnTo>
                    <a:pt x="227" y="231"/>
                  </a:lnTo>
                  <a:lnTo>
                    <a:pt x="200" y="249"/>
                  </a:lnTo>
                  <a:lnTo>
                    <a:pt x="173" y="267"/>
                  </a:lnTo>
                  <a:lnTo>
                    <a:pt x="146" y="285"/>
                  </a:lnTo>
                  <a:lnTo>
                    <a:pt x="127" y="303"/>
                  </a:lnTo>
                  <a:lnTo>
                    <a:pt x="118" y="331"/>
                  </a:lnTo>
                  <a:lnTo>
                    <a:pt x="91" y="358"/>
                  </a:lnTo>
                  <a:lnTo>
                    <a:pt x="82" y="385"/>
                  </a:lnTo>
                  <a:lnTo>
                    <a:pt x="64" y="412"/>
                  </a:lnTo>
                  <a:lnTo>
                    <a:pt x="46" y="431"/>
                  </a:lnTo>
                  <a:lnTo>
                    <a:pt x="27" y="449"/>
                  </a:lnTo>
                  <a:lnTo>
                    <a:pt x="18" y="476"/>
                  </a:lnTo>
                  <a:lnTo>
                    <a:pt x="9" y="503"/>
                  </a:lnTo>
                  <a:lnTo>
                    <a:pt x="0" y="530"/>
                  </a:lnTo>
                  <a:lnTo>
                    <a:pt x="0" y="549"/>
                  </a:lnTo>
                  <a:lnTo>
                    <a:pt x="0" y="576"/>
                  </a:lnTo>
                  <a:lnTo>
                    <a:pt x="0" y="603"/>
                  </a:lnTo>
                  <a:lnTo>
                    <a:pt x="33" y="624"/>
                  </a:lnTo>
                </a:path>
              </a:pathLst>
            </a:custGeom>
            <a:noFill/>
            <a:ln w="50800" cap="rnd" cmpd="sng">
              <a:solidFill>
                <a:srgbClr val="00CC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6096000" y="5867400"/>
            <a:ext cx="2438400" cy="152400"/>
          </a:xfrm>
          <a:prstGeom prst="line">
            <a:avLst/>
          </a:prstGeom>
          <a:noFill/>
          <a:ln w="50800">
            <a:solidFill>
              <a:srgbClr val="00CC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Tm="1000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Runnable Interface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helper to the thread object</a:t>
            </a:r>
          </a:p>
          <a:p>
            <a:r>
              <a:rPr lang="en-US"/>
              <a:t>The Thread object’s run() method calls the Runnable object’s run() method</a:t>
            </a:r>
          </a:p>
          <a:p>
            <a:r>
              <a:rPr lang="en-US"/>
              <a:t>Allows threads to run inside any object, regardless of inheritance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Runnable Example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305800" cy="4114800"/>
          </a:xfrm>
        </p:spPr>
        <p:txBody>
          <a:bodyPr>
            <a:normAutofit fontScale="92500" lnSpcReduction="10000"/>
          </a:bodyPr>
          <a:lstStyle/>
          <a:p>
            <a:pPr lvl="1">
              <a:buFontTx/>
              <a:buNone/>
            </a:pPr>
            <a:r>
              <a:rPr lang="en-US" sz="2400" b="1">
                <a:latin typeface="Courier New" pitchFamily="49" charset="0"/>
              </a:rPr>
              <a:t>Talker talker = new Talker();</a:t>
            </a:r>
          </a:p>
          <a:p>
            <a:pPr lvl="1">
              <a:buFontTx/>
              <a:buNone/>
            </a:pPr>
            <a:r>
              <a:rPr lang="en-US" sz="2400" b="1">
                <a:latin typeface="Courier New" pitchFamily="49" charset="0"/>
              </a:rPr>
              <a:t>Thread t = new Thread(talker);</a:t>
            </a:r>
          </a:p>
          <a:p>
            <a:pPr lvl="1">
              <a:buFontTx/>
              <a:buNone/>
            </a:pPr>
            <a:r>
              <a:rPr lang="en-US" sz="2400" b="1">
                <a:latin typeface="Courier New" pitchFamily="49" charset="0"/>
              </a:rPr>
              <a:t>t.Start();</a:t>
            </a:r>
          </a:p>
          <a:p>
            <a:pPr lvl="1">
              <a:buFontTx/>
              <a:buNone/>
            </a:pPr>
            <a:r>
              <a:rPr lang="en-US" sz="2400" b="1">
                <a:latin typeface="Courier New" pitchFamily="49" charset="0"/>
              </a:rPr>
              <a:t>---</a:t>
            </a:r>
          </a:p>
          <a:p>
            <a:pPr lvl="1">
              <a:buFontTx/>
              <a:buNone/>
            </a:pPr>
            <a:r>
              <a:rPr lang="en-US" sz="2400" b="1">
                <a:latin typeface="Courier New" pitchFamily="49" charset="0"/>
              </a:rPr>
              <a:t>class Talker implements Runnable {</a:t>
            </a:r>
          </a:p>
          <a:p>
            <a:pPr lvl="1">
              <a:buFontTx/>
              <a:buNone/>
            </a:pPr>
            <a:r>
              <a:rPr lang="en-US" sz="2400" b="1">
                <a:latin typeface="Courier New" pitchFamily="49" charset="0"/>
              </a:rPr>
              <a:t>  public void run() {</a:t>
            </a:r>
          </a:p>
          <a:p>
            <a:pPr lvl="1">
              <a:buFontTx/>
              <a:buNone/>
            </a:pPr>
            <a:r>
              <a:rPr lang="en-US" sz="2400" b="1">
                <a:latin typeface="Courier New" pitchFamily="49" charset="0"/>
              </a:rPr>
              <a:t>    while (true) { </a:t>
            </a:r>
          </a:p>
          <a:p>
            <a:pPr lvl="1">
              <a:buFontTx/>
              <a:buNone/>
            </a:pPr>
            <a:r>
              <a:rPr lang="en-US" sz="2400" b="1">
                <a:latin typeface="Courier New" pitchFamily="49" charset="0"/>
              </a:rPr>
              <a:t>      System.out.println(“yakitty yak”); </a:t>
            </a:r>
          </a:p>
          <a:p>
            <a:pPr lvl="1">
              <a:buFontTx/>
              <a:buNone/>
            </a:pPr>
            <a:r>
              <a:rPr lang="en-US" sz="2400" b="1">
                <a:latin typeface="Courier New" pitchFamily="49" charset="0"/>
              </a:rPr>
              <a:t>    }</a:t>
            </a:r>
          </a:p>
          <a:p>
            <a:pPr lvl="1">
              <a:buFontTx/>
              <a:buNone/>
            </a:pPr>
            <a:r>
              <a:rPr lang="en-US" sz="2400" b="1">
                <a:latin typeface="Courier New" pitchFamily="49" charset="0"/>
              </a:rPr>
              <a:t>  }</a:t>
            </a:r>
          </a:p>
          <a:p>
            <a:pPr lvl="1">
              <a:buFontTx/>
              <a:buNone/>
            </a:pPr>
            <a:r>
              <a:rPr lang="en-US" sz="2400" b="1">
                <a:latin typeface="Courier New" pitchFamily="49" charset="0"/>
              </a:rPr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 (TBC)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How different tasks can be concurrently carried out.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Tread Lifecycle</a:t>
            </a:r>
            <a:endParaRPr lang="en-US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19200"/>
            <a:ext cx="5834991" cy="374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sz="4000"/>
              <a:t>Thread Lifecycle</a:t>
            </a:r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0179" name="Oval 3"/>
          <p:cNvSpPr>
            <a:spLocks noChangeArrowheads="1"/>
          </p:cNvSpPr>
          <p:nvPr/>
        </p:nvSpPr>
        <p:spPr bwMode="auto">
          <a:xfrm>
            <a:off x="463550" y="2063750"/>
            <a:ext cx="2501900" cy="13589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Born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 flipH="1">
            <a:off x="4724400" y="3276600"/>
            <a:ext cx="609600" cy="9906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 flipH="1">
            <a:off x="5105400" y="3429000"/>
            <a:ext cx="609600" cy="990600"/>
          </a:xfrm>
          <a:prstGeom prst="line">
            <a:avLst/>
          </a:prstGeom>
          <a:noFill/>
          <a:ln w="50800">
            <a:solidFill>
              <a:srgbClr val="00CC00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7321550" y="1454150"/>
            <a:ext cx="1511300" cy="50927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Blocked</a:t>
            </a:r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3587750" y="3130550"/>
            <a:ext cx="2273300" cy="13589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Runnable</a:t>
            </a:r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463550" y="5187950"/>
            <a:ext cx="2501900" cy="13589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Dead</a:t>
            </a: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752600" y="3505200"/>
            <a:ext cx="0" cy="16779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685800" y="152400"/>
            <a:ext cx="838200" cy="1219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Arc 11"/>
          <p:cNvSpPr>
            <a:spLocks/>
          </p:cNvSpPr>
          <p:nvPr/>
        </p:nvSpPr>
        <p:spPr bwMode="auto">
          <a:xfrm>
            <a:off x="4649788" y="4572000"/>
            <a:ext cx="2743200" cy="160020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2971800" y="2895600"/>
            <a:ext cx="6858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flipH="1">
            <a:off x="2819400" y="4343400"/>
            <a:ext cx="91440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65125" y="3992563"/>
            <a:ext cx="77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stop()</a:t>
            </a: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3260725" y="2620963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start()</a:t>
            </a: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2422525" y="4373563"/>
            <a:ext cx="77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stop()</a:t>
            </a: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3587750" y="1225550"/>
            <a:ext cx="14351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2000"/>
              <a:t>Active</a:t>
            </a:r>
          </a:p>
        </p:txBody>
      </p:sp>
      <p:sp>
        <p:nvSpPr>
          <p:cNvPr id="50194" name="Arc 18"/>
          <p:cNvSpPr>
            <a:spLocks/>
          </p:cNvSpPr>
          <p:nvPr/>
        </p:nvSpPr>
        <p:spPr bwMode="auto">
          <a:xfrm>
            <a:off x="4497388" y="4724400"/>
            <a:ext cx="2743200" cy="160020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5394325" y="5364163"/>
            <a:ext cx="1468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block on I/O</a:t>
            </a:r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4860925" y="6126163"/>
            <a:ext cx="1503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I/O available</a:t>
            </a:r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>
            <a:off x="4343400" y="1981200"/>
            <a:ext cx="30480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4495800" y="1981200"/>
            <a:ext cx="30480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99" name="Rectangle 23"/>
          <p:cNvSpPr>
            <a:spLocks noChangeArrowheads="1"/>
          </p:cNvSpPr>
          <p:nvPr/>
        </p:nvSpPr>
        <p:spPr bwMode="auto">
          <a:xfrm>
            <a:off x="3794125" y="2163763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JVM</a:t>
            </a:r>
          </a:p>
        </p:txBody>
      </p:sp>
      <p:sp>
        <p:nvSpPr>
          <p:cNvPr id="50200" name="Arc 24"/>
          <p:cNvSpPr>
            <a:spLocks/>
          </p:cNvSpPr>
          <p:nvPr/>
        </p:nvSpPr>
        <p:spPr bwMode="auto">
          <a:xfrm rot="10800000">
            <a:off x="4876800" y="1752600"/>
            <a:ext cx="2667000" cy="254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01" name="Arc 25"/>
          <p:cNvSpPr>
            <a:spLocks/>
          </p:cNvSpPr>
          <p:nvPr/>
        </p:nvSpPr>
        <p:spPr bwMode="auto">
          <a:xfrm rot="10800000">
            <a:off x="5410200" y="1905000"/>
            <a:ext cx="2286000" cy="12954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5622925" y="1401763"/>
            <a:ext cx="1255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sleep(500)</a:t>
            </a:r>
          </a:p>
        </p:txBody>
      </p:sp>
      <p:sp>
        <p:nvSpPr>
          <p:cNvPr id="50203" name="Rectangle 27"/>
          <p:cNvSpPr>
            <a:spLocks noChangeArrowheads="1"/>
          </p:cNvSpPr>
          <p:nvPr/>
        </p:nvSpPr>
        <p:spPr bwMode="auto">
          <a:xfrm>
            <a:off x="6308725" y="2011363"/>
            <a:ext cx="1038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wake up</a:t>
            </a:r>
          </a:p>
        </p:txBody>
      </p:sp>
      <p:sp>
        <p:nvSpPr>
          <p:cNvPr id="50204" name="Arc 28"/>
          <p:cNvSpPr>
            <a:spLocks/>
          </p:cNvSpPr>
          <p:nvPr/>
        </p:nvSpPr>
        <p:spPr bwMode="auto">
          <a:xfrm rot="10800000">
            <a:off x="5791200" y="2895600"/>
            <a:ext cx="1600200" cy="5334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05" name="Arc 29"/>
          <p:cNvSpPr>
            <a:spLocks/>
          </p:cNvSpPr>
          <p:nvPr/>
        </p:nvSpPr>
        <p:spPr bwMode="auto">
          <a:xfrm rot="10800000">
            <a:off x="5867400" y="3124200"/>
            <a:ext cx="1600200" cy="5334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06" name="Rectangle 30"/>
          <p:cNvSpPr>
            <a:spLocks noChangeArrowheads="1"/>
          </p:cNvSpPr>
          <p:nvPr/>
        </p:nvSpPr>
        <p:spPr bwMode="auto">
          <a:xfrm>
            <a:off x="5622925" y="27955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suspend()</a:t>
            </a:r>
          </a:p>
        </p:txBody>
      </p:sp>
      <p:sp>
        <p:nvSpPr>
          <p:cNvPr id="50207" name="Rectangle 31"/>
          <p:cNvSpPr>
            <a:spLocks noChangeArrowheads="1"/>
          </p:cNvSpPr>
          <p:nvPr/>
        </p:nvSpPr>
        <p:spPr bwMode="auto">
          <a:xfrm>
            <a:off x="6308725" y="317658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resume()</a:t>
            </a:r>
          </a:p>
        </p:txBody>
      </p:sp>
      <p:sp>
        <p:nvSpPr>
          <p:cNvPr id="50208" name="Arc 32"/>
          <p:cNvSpPr>
            <a:spLocks/>
          </p:cNvSpPr>
          <p:nvPr/>
        </p:nvSpPr>
        <p:spPr bwMode="auto">
          <a:xfrm>
            <a:off x="5792788" y="3962400"/>
            <a:ext cx="1600200" cy="53340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09" name="Arc 33"/>
          <p:cNvSpPr>
            <a:spLocks/>
          </p:cNvSpPr>
          <p:nvPr/>
        </p:nvSpPr>
        <p:spPr bwMode="auto">
          <a:xfrm>
            <a:off x="5716588" y="4191000"/>
            <a:ext cx="1600200" cy="53340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10" name="Rectangle 34"/>
          <p:cNvSpPr>
            <a:spLocks noChangeArrowheads="1"/>
          </p:cNvSpPr>
          <p:nvPr/>
        </p:nvSpPr>
        <p:spPr bwMode="auto">
          <a:xfrm>
            <a:off x="6232525" y="4090988"/>
            <a:ext cx="57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wait</a:t>
            </a:r>
          </a:p>
        </p:txBody>
      </p:sp>
      <p:sp>
        <p:nvSpPr>
          <p:cNvPr id="50211" name="Rectangle 35"/>
          <p:cNvSpPr>
            <a:spLocks noChangeArrowheads="1"/>
          </p:cNvSpPr>
          <p:nvPr/>
        </p:nvSpPr>
        <p:spPr bwMode="auto">
          <a:xfrm>
            <a:off x="6384925" y="4700588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notify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Blocking Threads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When reading from a stream, if input is not available, the thread will </a:t>
            </a:r>
            <a:r>
              <a:rPr lang="en-US" sz="2800" u="sng"/>
              <a:t>block</a:t>
            </a:r>
            <a:endParaRPr lang="en-US" sz="2800"/>
          </a:p>
          <a:p>
            <a:r>
              <a:rPr lang="en-US" sz="2800"/>
              <a:t>Thread is suspended (“blocked”) until I/O is available</a:t>
            </a:r>
          </a:p>
          <a:p>
            <a:r>
              <a:rPr lang="en-US" sz="2800"/>
              <a:t>Allows other threads to automatically activate</a:t>
            </a:r>
          </a:p>
          <a:p>
            <a:r>
              <a:rPr lang="en-US" sz="2800"/>
              <a:t>When I/O available, thread wakes back up again</a:t>
            </a:r>
          </a:p>
          <a:p>
            <a:pPr lvl="1"/>
            <a:r>
              <a:rPr lang="en-US" sz="2400"/>
              <a:t>Becomes “</a:t>
            </a:r>
            <a:r>
              <a:rPr lang="en-US" sz="2400" u="sng"/>
              <a:t>runnable</a:t>
            </a:r>
            <a:r>
              <a:rPr lang="en-US" sz="2400"/>
              <a:t>”</a:t>
            </a:r>
          </a:p>
          <a:p>
            <a:pPr lvl="1"/>
            <a:r>
              <a:rPr lang="en-US" sz="2400"/>
              <a:t>Not to be confused with the Runnable interface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 Scheduling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general, the </a:t>
            </a:r>
            <a:r>
              <a:rPr lang="en-US" u="sng" dirty="0" err="1"/>
              <a:t>runnable</a:t>
            </a:r>
            <a:r>
              <a:rPr lang="en-US" dirty="0"/>
              <a:t> thread with the highest </a:t>
            </a:r>
            <a:r>
              <a:rPr lang="en-US" u="sng" dirty="0"/>
              <a:t>priority</a:t>
            </a:r>
            <a:r>
              <a:rPr lang="en-US" dirty="0"/>
              <a:t> is active (running)</a:t>
            </a:r>
          </a:p>
          <a:p>
            <a:r>
              <a:rPr lang="en-US" dirty="0"/>
              <a:t>Java is </a:t>
            </a:r>
            <a:r>
              <a:rPr lang="en-US" u="sng" dirty="0"/>
              <a:t>priority-preemptive</a:t>
            </a:r>
          </a:p>
          <a:p>
            <a:pPr lvl="1"/>
            <a:r>
              <a:rPr lang="en-US" dirty="0"/>
              <a:t>If a high-priority thread wakes up, and a low-priority thread is running</a:t>
            </a:r>
          </a:p>
          <a:p>
            <a:pPr lvl="2"/>
            <a:r>
              <a:rPr lang="en-US" dirty="0"/>
              <a:t>Then the high-priority thread gets to run immediately</a:t>
            </a:r>
          </a:p>
          <a:p>
            <a:r>
              <a:rPr lang="en-US" dirty="0"/>
              <a:t>Allows on-demand processing</a:t>
            </a:r>
          </a:p>
          <a:p>
            <a:pPr lvl="1"/>
            <a:r>
              <a:rPr lang="en-US" dirty="0" smtClean="0"/>
              <a:t>Efficient  </a:t>
            </a:r>
            <a:r>
              <a:rPr lang="en-US" dirty="0"/>
              <a:t>use of CPU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 Starvation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a high priority thread never blocks</a:t>
            </a:r>
          </a:p>
          <a:p>
            <a:r>
              <a:rPr lang="en-US"/>
              <a:t>Then all other threads will </a:t>
            </a:r>
            <a:r>
              <a:rPr lang="en-US" u="sng"/>
              <a:t>starve</a:t>
            </a:r>
            <a:endParaRPr lang="en-US"/>
          </a:p>
          <a:p>
            <a:r>
              <a:rPr lang="en-US"/>
              <a:t>Must be clever about thread priority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Thread Priorities: General Strategies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/>
              <a:t>Threads that have more to do should get lower priority</a:t>
            </a:r>
          </a:p>
          <a:p>
            <a:r>
              <a:rPr lang="en-US"/>
              <a:t>Counterintuitive</a:t>
            </a:r>
          </a:p>
          <a:p>
            <a:r>
              <a:rPr lang="en-US"/>
              <a:t>Cut to head of line for short tasks</a:t>
            </a:r>
          </a:p>
          <a:p>
            <a:r>
              <a:rPr lang="en-US"/>
              <a:t>Give your I/O-bound threads high priority</a:t>
            </a:r>
          </a:p>
          <a:p>
            <a:pPr lvl="1"/>
            <a:r>
              <a:rPr lang="en-US"/>
              <a:t>Wake up, immediately process data, go back to waiting for I/O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en-US"/>
              <a:t>Race Conditions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en-US" dirty="0"/>
              <a:t>Two threads are simultaneously modifying a single object</a:t>
            </a:r>
          </a:p>
          <a:p>
            <a:pPr>
              <a:spcAft>
                <a:spcPts val="300"/>
              </a:spcAft>
            </a:pPr>
            <a:r>
              <a:rPr lang="en-US" dirty="0"/>
              <a:t>Both threads “race” to store their value</a:t>
            </a:r>
          </a:p>
          <a:p>
            <a:pPr>
              <a:spcAft>
                <a:spcPts val="300"/>
              </a:spcAft>
            </a:pPr>
            <a:r>
              <a:rPr lang="en-US" dirty="0"/>
              <a:t>In the end, the last one there “wins the race”</a:t>
            </a:r>
          </a:p>
          <a:p>
            <a:pPr>
              <a:spcAft>
                <a:spcPts val="300"/>
              </a:spcAft>
            </a:pPr>
            <a:r>
              <a:rPr lang="en-US" dirty="0"/>
              <a:t>(Actually, both lose)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Race Condition Example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>
                <a:latin typeface="Courier New" pitchFamily="49" charset="0"/>
              </a:rPr>
              <a:t>class Account {</a:t>
            </a:r>
          </a:p>
          <a:p>
            <a:pPr>
              <a:buFontTx/>
              <a:buNone/>
            </a:pPr>
            <a:r>
              <a:rPr lang="en-US" sz="2400" b="1">
                <a:latin typeface="Courier New" pitchFamily="49" charset="0"/>
              </a:rPr>
              <a:t>  int balance;</a:t>
            </a:r>
          </a:p>
          <a:p>
            <a:pPr>
              <a:buFontTx/>
              <a:buNone/>
            </a:pPr>
            <a:r>
              <a:rPr lang="en-US" sz="2400" b="1">
                <a:latin typeface="Courier New" pitchFamily="49" charset="0"/>
              </a:rPr>
              <a:t>  public void deposit(int val)</a:t>
            </a:r>
          </a:p>
          <a:p>
            <a:pPr>
              <a:buFontTx/>
              <a:buNone/>
            </a:pPr>
            <a:r>
              <a:rPr lang="en-US" sz="2400" b="1">
                <a:latin typeface="Courier New" pitchFamily="49" charset="0"/>
              </a:rPr>
              <a:t>  {</a:t>
            </a:r>
          </a:p>
          <a:p>
            <a:pPr>
              <a:buFontTx/>
              <a:buNone/>
            </a:pPr>
            <a:r>
              <a:rPr lang="en-US" sz="2400" b="1">
                <a:latin typeface="Courier New" pitchFamily="49" charset="0"/>
              </a:rPr>
              <a:t>    int newBal;</a:t>
            </a:r>
          </a:p>
          <a:p>
            <a:pPr>
              <a:buFontTx/>
              <a:buNone/>
            </a:pPr>
            <a:r>
              <a:rPr lang="en-US" sz="2400" b="1">
                <a:latin typeface="Courier New" pitchFamily="49" charset="0"/>
              </a:rPr>
              <a:t>    newBal = balance + val;</a:t>
            </a:r>
          </a:p>
          <a:p>
            <a:pPr>
              <a:buFontTx/>
              <a:buNone/>
            </a:pPr>
            <a:r>
              <a:rPr lang="en-US" sz="2400" b="1">
                <a:latin typeface="Courier New" pitchFamily="49" charset="0"/>
              </a:rPr>
              <a:t>    balance = newBal;</a:t>
            </a:r>
          </a:p>
          <a:p>
            <a:pPr>
              <a:buFontTx/>
              <a:buNone/>
            </a:pPr>
            <a:r>
              <a:rPr lang="en-US" sz="2400" b="1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400" b="1">
                <a:latin typeface="Courier New" pitchFamily="49" charset="0"/>
              </a:rPr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Synchronization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92539" y="1143001"/>
            <a:ext cx="4932036" cy="352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en-US" dirty="0"/>
              <a:t>Thread Synchronization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en-US"/>
              <a:t>Language keyword: </a:t>
            </a:r>
            <a:r>
              <a:rPr lang="en-US">
                <a:latin typeface="Courier New" pitchFamily="49" charset="0"/>
              </a:rPr>
              <a:t>synchronized</a:t>
            </a:r>
          </a:p>
          <a:p>
            <a:pPr>
              <a:spcAft>
                <a:spcPts val="300"/>
              </a:spcAft>
            </a:pPr>
            <a:r>
              <a:rPr lang="en-US"/>
              <a:t>Takes out a </a:t>
            </a:r>
            <a:r>
              <a:rPr lang="en-US" u="sng"/>
              <a:t>monitor lock</a:t>
            </a:r>
            <a:r>
              <a:rPr lang="en-US"/>
              <a:t> on an object</a:t>
            </a:r>
          </a:p>
          <a:p>
            <a:pPr lvl="1">
              <a:spcAft>
                <a:spcPts val="300"/>
              </a:spcAft>
            </a:pPr>
            <a:r>
              <a:rPr lang="en-US"/>
              <a:t>Exclusive lock for that thread</a:t>
            </a:r>
          </a:p>
          <a:p>
            <a:pPr>
              <a:spcAft>
                <a:spcPts val="300"/>
              </a:spcAft>
            </a:pPr>
            <a:r>
              <a:rPr lang="en-US"/>
              <a:t>If lock is currently unavailable, thread will block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smtClean="0"/>
              <a:t>Concurrency: Very much in Real World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Steps </a:t>
            </a:r>
            <a:r>
              <a:rPr lang="en-US" sz="3200" dirty="0" smtClean="0"/>
              <a:t>in cooking a pasta meal</a:t>
            </a:r>
          </a:p>
        </p:txBody>
      </p:sp>
      <p:pic>
        <p:nvPicPr>
          <p:cNvPr id="31747" name="Content Placeholder 5" descr="cooking.pdf"/>
          <p:cNvPicPr>
            <a:picLocks noGrp="1" noChangeAspect="1"/>
          </p:cNvPicPr>
          <p:nvPr>
            <p:ph idx="1"/>
          </p:nvPr>
        </p:nvPicPr>
        <p:blipFill>
          <a:blip r:embed="rId2"/>
          <a:srcRect l="-9578" r="-9578"/>
          <a:stretch>
            <a:fillRect/>
          </a:stretch>
        </p:blipFill>
        <p:spPr/>
      </p:pic>
      <p:sp>
        <p:nvSpPr>
          <p:cNvPr id="3174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© 2009 Mathew J. Sottile, Timothy G. Mattson, and Craig E Rasmussen</a:t>
            </a: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03D3438-AFFC-47DB-947F-4729F3A9AF9F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en-US" dirty="0"/>
              <a:t>Thread Synchronization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en-US" dirty="0"/>
              <a:t>Protects access to code, not to data</a:t>
            </a:r>
          </a:p>
          <a:p>
            <a:pPr lvl="1">
              <a:spcAft>
                <a:spcPts val="300"/>
              </a:spcAft>
            </a:pPr>
            <a:r>
              <a:rPr lang="en-US" dirty="0"/>
              <a:t>Make data members private</a:t>
            </a:r>
          </a:p>
          <a:p>
            <a:pPr lvl="1">
              <a:spcAft>
                <a:spcPts val="300"/>
              </a:spcAft>
            </a:pPr>
            <a:r>
              <a:rPr lang="en-US" dirty="0"/>
              <a:t>Synchronize </a:t>
            </a:r>
            <a:r>
              <a:rPr lang="en-US" dirty="0" err="1"/>
              <a:t>accessor</a:t>
            </a:r>
            <a:r>
              <a:rPr lang="en-US" dirty="0"/>
              <a:t> methods</a:t>
            </a:r>
          </a:p>
          <a:p>
            <a:pPr>
              <a:spcAft>
                <a:spcPts val="300"/>
              </a:spcAft>
            </a:pPr>
            <a:r>
              <a:rPr lang="en-US" dirty="0"/>
              <a:t>Puts a “force field” around the locked object so no other threads can enter</a:t>
            </a:r>
          </a:p>
          <a:p>
            <a:pPr lvl="2">
              <a:spcAft>
                <a:spcPts val="300"/>
              </a:spcAft>
            </a:pPr>
            <a:r>
              <a:rPr lang="en-US" dirty="0"/>
              <a:t>Actually, it only blocks access to other synchronizing threads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Shared Data Synchronization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92539" y="1143001"/>
            <a:ext cx="4932036" cy="352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05000"/>
            <a:ext cx="5170005" cy="298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Recursive Lock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6216517" cy="250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en-US"/>
              <a:t>Thread Deadlock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en-US"/>
              <a:t>If two threads are competing for more than one lock</a:t>
            </a:r>
          </a:p>
          <a:p>
            <a:pPr>
              <a:spcAft>
                <a:spcPts val="300"/>
              </a:spcAft>
            </a:pPr>
            <a:r>
              <a:rPr lang="en-US"/>
              <a:t>Example: bank transfer between two accounts</a:t>
            </a:r>
          </a:p>
          <a:p>
            <a:pPr lvl="1">
              <a:spcAft>
                <a:spcPts val="300"/>
              </a:spcAft>
            </a:pPr>
            <a:r>
              <a:rPr lang="en-US"/>
              <a:t>Thread A has a lock on account 1 and wants to lock account 2</a:t>
            </a:r>
          </a:p>
          <a:p>
            <a:pPr lvl="1">
              <a:spcAft>
                <a:spcPts val="300"/>
              </a:spcAft>
            </a:pPr>
            <a:r>
              <a:rPr lang="en-US"/>
              <a:t>Thread B has a lock on account 2 and wants to lock account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en-US"/>
              <a:t>Avoiding Deadlock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en-US" dirty="0"/>
              <a:t>No universal solution</a:t>
            </a:r>
          </a:p>
          <a:p>
            <a:pPr>
              <a:spcAft>
                <a:spcPts val="300"/>
              </a:spcAft>
            </a:pPr>
            <a:r>
              <a:rPr lang="en-US" dirty="0"/>
              <a:t>Ordered lock acquisition</a:t>
            </a:r>
          </a:p>
          <a:p>
            <a:pPr>
              <a:spcAft>
                <a:spcPts val="300"/>
              </a:spcAft>
            </a:pPr>
            <a:r>
              <a:rPr lang="en-US" dirty="0"/>
              <a:t>Encapsulation (“forcing directionality”)</a:t>
            </a:r>
          </a:p>
          <a:p>
            <a:pPr>
              <a:spcAft>
                <a:spcPts val="300"/>
              </a:spcAft>
            </a:pPr>
            <a:r>
              <a:rPr lang="en-US" dirty="0"/>
              <a:t>Spawn new threads</a:t>
            </a:r>
          </a:p>
          <a:p>
            <a:pPr>
              <a:spcAft>
                <a:spcPts val="300"/>
              </a:spcAft>
            </a:pPr>
            <a:r>
              <a:rPr lang="en-US" dirty="0"/>
              <a:t>Check and back off</a:t>
            </a:r>
          </a:p>
          <a:p>
            <a:pPr>
              <a:spcAft>
                <a:spcPts val="300"/>
              </a:spcAft>
            </a:pPr>
            <a:r>
              <a:rPr lang="en-US" dirty="0"/>
              <a:t>Timeout</a:t>
            </a:r>
          </a:p>
          <a:p>
            <a:pPr>
              <a:spcAft>
                <a:spcPts val="300"/>
              </a:spcAft>
            </a:pPr>
            <a:r>
              <a:rPr lang="en-US" dirty="0"/>
              <a:t>Minimize or remove synchronization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en-US"/>
              <a:t>Wait and Notify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en-US"/>
              <a:t>Allows two threads to cooperate</a:t>
            </a:r>
          </a:p>
          <a:p>
            <a:pPr>
              <a:spcAft>
                <a:spcPts val="300"/>
              </a:spcAft>
            </a:pPr>
            <a:r>
              <a:rPr lang="en-US"/>
              <a:t>Based on a single shared lock object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en-US"/>
              <a:t>Wait and Notify: Code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en-US" dirty="0"/>
              <a:t>Consumer:</a:t>
            </a:r>
          </a:p>
          <a:p>
            <a:pPr lvl="1">
              <a:spcAft>
                <a:spcPts val="300"/>
              </a:spcAft>
              <a:buFontTx/>
              <a:buNone/>
            </a:pPr>
            <a:r>
              <a:rPr lang="en-US" dirty="0">
                <a:latin typeface="Courier New" pitchFamily="49" charset="0"/>
              </a:rPr>
              <a:t>synchronized (lock) {</a:t>
            </a:r>
          </a:p>
          <a:p>
            <a:pPr lvl="1">
              <a:spcAft>
                <a:spcPts val="300"/>
              </a:spcAft>
              <a:buFontTx/>
              <a:buNone/>
            </a:pPr>
            <a:r>
              <a:rPr lang="en-US" dirty="0">
                <a:latin typeface="Courier New" pitchFamily="49" charset="0"/>
              </a:rPr>
              <a:t>  while (!</a:t>
            </a:r>
            <a:r>
              <a:rPr lang="en-US" dirty="0" err="1">
                <a:latin typeface="Courier New" pitchFamily="49" charset="0"/>
              </a:rPr>
              <a:t>resourceAvailable</a:t>
            </a:r>
            <a:r>
              <a:rPr lang="en-US" dirty="0">
                <a:latin typeface="Courier New" pitchFamily="49" charset="0"/>
              </a:rPr>
              <a:t>()) {</a:t>
            </a:r>
          </a:p>
          <a:p>
            <a:pPr lvl="1">
              <a:spcAft>
                <a:spcPts val="300"/>
              </a:spcAft>
              <a:buFontTx/>
              <a:buNone/>
            </a:pPr>
            <a:r>
              <a:rPr lang="en-US" dirty="0">
                <a:latin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</a:rPr>
              <a:t>lock.wait</a:t>
            </a:r>
            <a:r>
              <a:rPr lang="en-US" dirty="0">
                <a:latin typeface="Courier New" pitchFamily="49" charset="0"/>
              </a:rPr>
              <a:t>();</a:t>
            </a:r>
          </a:p>
          <a:p>
            <a:pPr lvl="1">
              <a:spcAft>
                <a:spcPts val="300"/>
              </a:spcAft>
              <a:buFontTx/>
              <a:buNone/>
            </a:pPr>
            <a:r>
              <a:rPr lang="en-US" dirty="0">
                <a:latin typeface="Courier New" pitchFamily="49" charset="0"/>
              </a:rPr>
              <a:t>  }</a:t>
            </a:r>
          </a:p>
          <a:p>
            <a:pPr lvl="1">
              <a:spcAft>
                <a:spcPts val="300"/>
              </a:spcAft>
              <a:buFontTx/>
              <a:buNone/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</a:rPr>
              <a:t>consumeResource</a:t>
            </a:r>
            <a:r>
              <a:rPr lang="en-US" dirty="0">
                <a:latin typeface="Courier New" pitchFamily="49" charset="0"/>
              </a:rPr>
              <a:t>();</a:t>
            </a:r>
          </a:p>
          <a:p>
            <a:pPr lvl="1">
              <a:spcAft>
                <a:spcPts val="300"/>
              </a:spcAft>
              <a:buFontTx/>
              <a:buNone/>
            </a:pPr>
            <a:r>
              <a:rPr lang="en-US" dirty="0">
                <a:latin typeface="Courier New" pitchFamily="49" charset="0"/>
              </a:rPr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en-US"/>
              <a:t>Wait and Notify: Code</a:t>
            </a:r>
            <a:endParaRPr lang="en-US">
              <a:latin typeface="Courier New" pitchFamily="49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en-US"/>
              <a:t>Producer:</a:t>
            </a:r>
          </a:p>
          <a:p>
            <a:pPr lvl="1">
              <a:spcAft>
                <a:spcPts val="300"/>
              </a:spcAft>
              <a:buFontTx/>
              <a:buNone/>
            </a:pPr>
            <a:r>
              <a:rPr lang="en-US">
                <a:latin typeface="Courier New" pitchFamily="49" charset="0"/>
              </a:rPr>
              <a:t>produceResource();</a:t>
            </a:r>
          </a:p>
          <a:p>
            <a:pPr lvl="1">
              <a:spcAft>
                <a:spcPts val="300"/>
              </a:spcAft>
              <a:buFontTx/>
              <a:buNone/>
            </a:pPr>
            <a:r>
              <a:rPr lang="en-US">
                <a:latin typeface="Courier New" pitchFamily="49" charset="0"/>
              </a:rPr>
              <a:t>synchronized (lock) {</a:t>
            </a:r>
          </a:p>
          <a:p>
            <a:pPr lvl="1">
              <a:spcAft>
                <a:spcPts val="300"/>
              </a:spcAft>
              <a:buFontTx/>
              <a:buNone/>
            </a:pPr>
            <a:r>
              <a:rPr lang="en-US">
                <a:latin typeface="Courier New" pitchFamily="49" charset="0"/>
              </a:rPr>
              <a:t>  lock.notifyAll();</a:t>
            </a:r>
          </a:p>
          <a:p>
            <a:pPr lvl="1">
              <a:spcAft>
                <a:spcPts val="300"/>
              </a:spcAft>
              <a:buFontTx/>
              <a:buNone/>
            </a:pPr>
            <a:r>
              <a:rPr lang="en-US">
                <a:latin typeface="Courier New" pitchFamily="49" charset="0"/>
              </a:rPr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Wait/Notify Sequence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3657600" y="1981200"/>
            <a:ext cx="1828800" cy="1066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Lock Object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914400" y="4191000"/>
            <a:ext cx="1905000" cy="1143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Consumer</a:t>
            </a:r>
          </a:p>
          <a:p>
            <a:pPr algn="ctr"/>
            <a:r>
              <a:rPr lang="en-US"/>
              <a:t>Thread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324600" y="4191000"/>
            <a:ext cx="1905000" cy="1143000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Producer</a:t>
            </a:r>
          </a:p>
          <a:p>
            <a:pPr algn="ctr"/>
            <a:r>
              <a:rPr lang="en-US"/>
              <a:t>Thread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V="1">
            <a:off x="2209800" y="2819400"/>
            <a:ext cx="1371600" cy="1371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52400" y="2590800"/>
            <a:ext cx="31877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1. synchronized(lock){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52400" y="2938463"/>
            <a:ext cx="250507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2.   lock.wait();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H="1" flipV="1">
            <a:off x="5486400" y="2819400"/>
            <a:ext cx="1219200" cy="137160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142038" y="2571750"/>
            <a:ext cx="29146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3. produceResource()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6157913" y="2835275"/>
            <a:ext cx="33242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4. synchronized(lock) {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6157913" y="3140075"/>
            <a:ext cx="27781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5.   lock.notify();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6157913" y="3444875"/>
            <a:ext cx="5937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6.}</a:t>
            </a:r>
            <a:endParaRPr lang="en-US">
              <a:latin typeface="Courier New" pitchFamily="49" charset="0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3297238" y="3622675"/>
            <a:ext cx="23225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7. Reacquire lock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3276600" y="3962400"/>
            <a:ext cx="27892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8. Return from wait()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152400" y="3262313"/>
            <a:ext cx="332422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9.   consumeResource();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152400" y="3505200"/>
            <a:ext cx="86677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10.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Flynn’s </a:t>
            </a:r>
            <a:r>
              <a:rPr lang="en-US" dirty="0" err="1" smtClean="0"/>
              <a:t>Taxanomy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720868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Wait/Notify Sequence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3657600" y="1981200"/>
            <a:ext cx="1828800" cy="1066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Lock Object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914400" y="4191000"/>
            <a:ext cx="1905000" cy="1143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Consumer</a:t>
            </a:r>
          </a:p>
          <a:p>
            <a:pPr algn="ctr"/>
            <a:r>
              <a:rPr lang="en-US"/>
              <a:t>Thread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324600" y="4191000"/>
            <a:ext cx="1905000" cy="1143000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Producer</a:t>
            </a:r>
          </a:p>
          <a:p>
            <a:pPr algn="ctr"/>
            <a:r>
              <a:rPr lang="en-US"/>
              <a:t>Thread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2209800" y="2819400"/>
            <a:ext cx="1371600" cy="1371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52400" y="2590800"/>
            <a:ext cx="3187700" cy="366713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2"/>
                </a:solidFill>
                <a:latin typeface="Courier New" pitchFamily="49" charset="0"/>
              </a:rPr>
              <a:t>1. synchronized(lock){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52400" y="2938463"/>
            <a:ext cx="250507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2.   lock.wait();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142038" y="2571750"/>
            <a:ext cx="29146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3. produceResource()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157913" y="2835275"/>
            <a:ext cx="33242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4. synchronized(lock) {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6157913" y="3140075"/>
            <a:ext cx="27781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5.   lock.notify();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6157913" y="3444875"/>
            <a:ext cx="5937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6.}</a:t>
            </a:r>
            <a:endParaRPr lang="en-US">
              <a:latin typeface="Courier New" pitchFamily="49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3297238" y="3622675"/>
            <a:ext cx="23225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7. Reacquire lock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3276600" y="3962400"/>
            <a:ext cx="27892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8. Return from wait()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152400" y="3262313"/>
            <a:ext cx="332422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9.   consumeResource();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152400" y="3505200"/>
            <a:ext cx="86677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10. }</a:t>
            </a:r>
          </a:p>
        </p:txBody>
      </p:sp>
      <p:sp>
        <p:nvSpPr>
          <p:cNvPr id="30737" name="Oval 17"/>
          <p:cNvSpPr>
            <a:spLocks noChangeArrowheads="1"/>
          </p:cNvSpPr>
          <p:nvPr/>
        </p:nvSpPr>
        <p:spPr bwMode="auto">
          <a:xfrm>
            <a:off x="3429000" y="1828800"/>
            <a:ext cx="2286000" cy="1371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Wait/Notify Sequence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3657600" y="1981200"/>
            <a:ext cx="1828800" cy="1066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Lock Object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914400" y="4191000"/>
            <a:ext cx="1905000" cy="1143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Consumer</a:t>
            </a:r>
          </a:p>
          <a:p>
            <a:pPr algn="ctr"/>
            <a:r>
              <a:rPr lang="en-US"/>
              <a:t>Thread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324600" y="4191000"/>
            <a:ext cx="1905000" cy="1143000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Producer</a:t>
            </a:r>
          </a:p>
          <a:p>
            <a:pPr algn="ctr"/>
            <a:r>
              <a:rPr lang="en-US"/>
              <a:t>Thread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52400" y="2590800"/>
            <a:ext cx="31877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1. synchronized(lock){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52400" y="2938463"/>
            <a:ext cx="2505075" cy="366712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2"/>
                </a:solidFill>
                <a:latin typeface="Courier New" pitchFamily="49" charset="0"/>
              </a:rPr>
              <a:t>2.   lock.wait();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6142038" y="2571750"/>
            <a:ext cx="29146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3. produceResource()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6157913" y="2835275"/>
            <a:ext cx="33242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4. synchronized(lock) {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6157913" y="3140075"/>
            <a:ext cx="27781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5.   lock.notify();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6157913" y="3444875"/>
            <a:ext cx="5937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6.}</a:t>
            </a:r>
            <a:endParaRPr lang="en-US">
              <a:latin typeface="Courier New" pitchFamily="49" charset="0"/>
            </a:endParaRP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297238" y="3622675"/>
            <a:ext cx="23225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7. Reacquire lock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276600" y="3962400"/>
            <a:ext cx="27892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8. Return from wait()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152400" y="3262313"/>
            <a:ext cx="332422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9.   consumeResource();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152400" y="3505200"/>
            <a:ext cx="86677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10. }</a:t>
            </a: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V="1">
            <a:off x="2209800" y="2819400"/>
            <a:ext cx="1371600" cy="1371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Wait/Notify Sequence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3657600" y="1981200"/>
            <a:ext cx="1828800" cy="1066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Lock Object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914400" y="4191000"/>
            <a:ext cx="1905000" cy="1143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Consumer</a:t>
            </a:r>
          </a:p>
          <a:p>
            <a:pPr algn="ctr"/>
            <a:r>
              <a:rPr lang="en-US"/>
              <a:t>Thread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324600" y="4191000"/>
            <a:ext cx="1905000" cy="1143000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Producer</a:t>
            </a:r>
          </a:p>
          <a:p>
            <a:pPr algn="ctr"/>
            <a:r>
              <a:rPr lang="en-US"/>
              <a:t>Thread</a:t>
            </a: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V="1">
            <a:off x="2209800" y="2819400"/>
            <a:ext cx="1371600" cy="1371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52400" y="2590800"/>
            <a:ext cx="31877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1. synchronized(lock){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52400" y="2938463"/>
            <a:ext cx="250507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2.   lock.wait();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142038" y="2571750"/>
            <a:ext cx="2914650" cy="366713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2"/>
                </a:solidFill>
                <a:latin typeface="Courier New" pitchFamily="49" charset="0"/>
              </a:rPr>
              <a:t>3. produceResource()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6157913" y="2835275"/>
            <a:ext cx="33242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4. synchronized(lock) {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6157913" y="3140075"/>
            <a:ext cx="27781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5.   lock.notify();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6157913" y="3444875"/>
            <a:ext cx="5937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6.}</a:t>
            </a:r>
            <a:endParaRPr lang="en-US">
              <a:latin typeface="Courier New" pitchFamily="49" charset="0"/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297238" y="3622675"/>
            <a:ext cx="23225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7. Reacquire lock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3276600" y="3962400"/>
            <a:ext cx="27892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8. Return from wait()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152400" y="3262313"/>
            <a:ext cx="332422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9.   consumeResource();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152400" y="3505200"/>
            <a:ext cx="86677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10.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Wait/Notify Sequence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3657600" y="1981200"/>
            <a:ext cx="1828800" cy="1066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Lock Object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914400" y="4191000"/>
            <a:ext cx="1905000" cy="1143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Consumer</a:t>
            </a:r>
          </a:p>
          <a:p>
            <a:pPr algn="ctr"/>
            <a:r>
              <a:rPr lang="en-US"/>
              <a:t>Thread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324600" y="4191000"/>
            <a:ext cx="1905000" cy="1143000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Producer</a:t>
            </a:r>
          </a:p>
          <a:p>
            <a:pPr algn="ctr"/>
            <a:r>
              <a:rPr lang="en-US"/>
              <a:t>Thread</a:t>
            </a: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2209800" y="2819400"/>
            <a:ext cx="1371600" cy="1371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52400" y="2590800"/>
            <a:ext cx="31877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1. synchronized(lock){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52400" y="2938463"/>
            <a:ext cx="250507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2.   lock.wait();</a:t>
            </a: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 flipV="1">
            <a:off x="5486400" y="2819400"/>
            <a:ext cx="1219200" cy="137160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6142038" y="2571750"/>
            <a:ext cx="29146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3. produceResource()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157913" y="2835275"/>
            <a:ext cx="3324225" cy="366713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2"/>
                </a:solidFill>
                <a:latin typeface="Courier New" pitchFamily="49" charset="0"/>
              </a:rPr>
              <a:t>4. synchronized(lock) {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6157913" y="3140075"/>
            <a:ext cx="27781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5.   lock.notify();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6157913" y="3444875"/>
            <a:ext cx="5937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6.}</a:t>
            </a:r>
            <a:endParaRPr lang="en-US">
              <a:latin typeface="Courier New" pitchFamily="49" charset="0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3297238" y="3622675"/>
            <a:ext cx="23225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7. Reacquire lock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3276600" y="3962400"/>
            <a:ext cx="27892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8. Return from wait()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152400" y="3262313"/>
            <a:ext cx="332422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9.   consumeResource();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152400" y="3505200"/>
            <a:ext cx="86677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10. }</a:t>
            </a:r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3429000" y="1828800"/>
            <a:ext cx="2286000" cy="1371600"/>
          </a:xfrm>
          <a:prstGeom prst="ellipse">
            <a:avLst/>
          </a:prstGeom>
          <a:noFill/>
          <a:ln w="57150">
            <a:solidFill>
              <a:srgbClr val="00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Wait/Notify Sequence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34819" name="Oval 3"/>
          <p:cNvSpPr>
            <a:spLocks noChangeArrowheads="1"/>
          </p:cNvSpPr>
          <p:nvPr/>
        </p:nvSpPr>
        <p:spPr bwMode="auto">
          <a:xfrm>
            <a:off x="3657600" y="1981200"/>
            <a:ext cx="1828800" cy="1066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Lock Object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914400" y="4191000"/>
            <a:ext cx="1905000" cy="1143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Consumer</a:t>
            </a:r>
          </a:p>
          <a:p>
            <a:pPr algn="ctr"/>
            <a:r>
              <a:rPr lang="en-US"/>
              <a:t>Thread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324600" y="4191000"/>
            <a:ext cx="1905000" cy="1143000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Producer</a:t>
            </a:r>
          </a:p>
          <a:p>
            <a:pPr algn="ctr"/>
            <a:r>
              <a:rPr lang="en-US"/>
              <a:t>Thread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V="1">
            <a:off x="2209800" y="2819400"/>
            <a:ext cx="1371600" cy="1371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52400" y="2590800"/>
            <a:ext cx="31877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1. synchronized(lock){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52400" y="2938463"/>
            <a:ext cx="250507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2.   lock.wait();</a:t>
            </a: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H="1" flipV="1">
            <a:off x="5486400" y="2819400"/>
            <a:ext cx="1219200" cy="137160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142038" y="2571750"/>
            <a:ext cx="29146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3. produceResource()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6157913" y="2835275"/>
            <a:ext cx="33242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4. synchronized(lock) {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6157913" y="3140075"/>
            <a:ext cx="2778125" cy="366713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2"/>
                </a:solidFill>
                <a:latin typeface="Courier New" pitchFamily="49" charset="0"/>
              </a:rPr>
              <a:t>5.   lock.notify();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6157913" y="3444875"/>
            <a:ext cx="5937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6.}</a:t>
            </a:r>
            <a:endParaRPr lang="en-US">
              <a:latin typeface="Courier New" pitchFamily="49" charset="0"/>
            </a:endParaRP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3297238" y="3622675"/>
            <a:ext cx="23225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7. Reacquire lock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3276600" y="3962400"/>
            <a:ext cx="27892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8. Return from wait()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152400" y="3262313"/>
            <a:ext cx="332422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9.   consumeResource();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152400" y="3505200"/>
            <a:ext cx="86677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10. }</a:t>
            </a:r>
          </a:p>
        </p:txBody>
      </p:sp>
      <p:sp>
        <p:nvSpPr>
          <p:cNvPr id="34834" name="Oval 18"/>
          <p:cNvSpPr>
            <a:spLocks noChangeArrowheads="1"/>
          </p:cNvSpPr>
          <p:nvPr/>
        </p:nvSpPr>
        <p:spPr bwMode="auto">
          <a:xfrm>
            <a:off x="3429000" y="1828800"/>
            <a:ext cx="2286000" cy="1371600"/>
          </a:xfrm>
          <a:prstGeom prst="ellipse">
            <a:avLst/>
          </a:prstGeom>
          <a:noFill/>
          <a:ln w="57150">
            <a:solidFill>
              <a:srgbClr val="00CC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Wait/Notify Sequence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5843" name="Oval 3"/>
          <p:cNvSpPr>
            <a:spLocks noChangeArrowheads="1"/>
          </p:cNvSpPr>
          <p:nvPr/>
        </p:nvSpPr>
        <p:spPr bwMode="auto">
          <a:xfrm>
            <a:off x="3657600" y="1981200"/>
            <a:ext cx="1828800" cy="1066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Lock Object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914400" y="4191000"/>
            <a:ext cx="1905000" cy="1143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Consumer</a:t>
            </a:r>
          </a:p>
          <a:p>
            <a:pPr algn="ctr"/>
            <a:r>
              <a:rPr lang="en-US"/>
              <a:t>Thread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6324600" y="4191000"/>
            <a:ext cx="1905000" cy="1143000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Producer</a:t>
            </a:r>
          </a:p>
          <a:p>
            <a:pPr algn="ctr"/>
            <a:r>
              <a:rPr lang="en-US"/>
              <a:t>Thread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V="1">
            <a:off x="2209800" y="2819400"/>
            <a:ext cx="1371600" cy="1371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52400" y="2590800"/>
            <a:ext cx="31877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1. synchronized(lock){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52400" y="2938463"/>
            <a:ext cx="250507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2.   lock.wait();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 flipV="1">
            <a:off x="5486400" y="2819400"/>
            <a:ext cx="1219200" cy="137160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6142038" y="2571750"/>
            <a:ext cx="29146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3. produceResource()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6157913" y="2835275"/>
            <a:ext cx="33242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4. synchronized(lock) {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6157913" y="3140075"/>
            <a:ext cx="27781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5.   lock.notify();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6157913" y="3444875"/>
            <a:ext cx="593725" cy="366713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2"/>
                </a:solidFill>
                <a:latin typeface="Courier New" pitchFamily="49" charset="0"/>
              </a:rPr>
              <a:t>6.}</a:t>
            </a:r>
            <a:endParaRPr lang="en-US">
              <a:solidFill>
                <a:schemeClr val="bg2"/>
              </a:solidFill>
              <a:latin typeface="Courier New" pitchFamily="49" charset="0"/>
            </a:endParaRP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3297238" y="3622675"/>
            <a:ext cx="23225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7. Reacquire lock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3276600" y="3962400"/>
            <a:ext cx="27892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8. Return from wait()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152400" y="3262313"/>
            <a:ext cx="332422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9.   consumeResource();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152400" y="3505200"/>
            <a:ext cx="86677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10.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Wait/Notify Sequence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3657600" y="1981200"/>
            <a:ext cx="1828800" cy="1066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Lock Object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914400" y="4191000"/>
            <a:ext cx="1905000" cy="1143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Consumer</a:t>
            </a:r>
          </a:p>
          <a:p>
            <a:pPr algn="ctr"/>
            <a:r>
              <a:rPr lang="en-US"/>
              <a:t>Thread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324600" y="4191000"/>
            <a:ext cx="1905000" cy="1143000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Producer</a:t>
            </a:r>
          </a:p>
          <a:p>
            <a:pPr algn="ctr"/>
            <a:r>
              <a:rPr lang="en-US"/>
              <a:t>Thread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V="1">
            <a:off x="2209800" y="2819400"/>
            <a:ext cx="1371600" cy="1371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52400" y="2590800"/>
            <a:ext cx="31877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1. synchronized(lock){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52400" y="2938463"/>
            <a:ext cx="250507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2.   lock.wait();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142038" y="2571750"/>
            <a:ext cx="29146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3. produceResource()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6157913" y="2835275"/>
            <a:ext cx="33242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4. synchronized(lock) {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6157913" y="3140075"/>
            <a:ext cx="27781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5.   lock.notify();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157913" y="3444875"/>
            <a:ext cx="5937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6.}</a:t>
            </a:r>
            <a:endParaRPr lang="en-US">
              <a:latin typeface="Courier New" pitchFamily="49" charset="0"/>
            </a:endParaRP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297238" y="3622675"/>
            <a:ext cx="2322512" cy="457200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7. Reacquire lock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3276600" y="3962400"/>
            <a:ext cx="27892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8. Return from wait()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152400" y="3262313"/>
            <a:ext cx="332422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9.   consumeResource();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152400" y="3505200"/>
            <a:ext cx="86677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10. }</a:t>
            </a:r>
          </a:p>
        </p:txBody>
      </p:sp>
      <p:sp>
        <p:nvSpPr>
          <p:cNvPr id="36881" name="Oval 17"/>
          <p:cNvSpPr>
            <a:spLocks noChangeArrowheads="1"/>
          </p:cNvSpPr>
          <p:nvPr/>
        </p:nvSpPr>
        <p:spPr bwMode="auto">
          <a:xfrm>
            <a:off x="3429000" y="1828800"/>
            <a:ext cx="2286000" cy="1371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Wait/Notify Sequence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3657600" y="1981200"/>
            <a:ext cx="1828800" cy="1066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Lock Object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914400" y="4191000"/>
            <a:ext cx="1905000" cy="1143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Consumer</a:t>
            </a:r>
          </a:p>
          <a:p>
            <a:pPr algn="ctr"/>
            <a:r>
              <a:rPr lang="en-US"/>
              <a:t>Thread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6324600" y="4191000"/>
            <a:ext cx="1905000" cy="1143000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Producer</a:t>
            </a:r>
          </a:p>
          <a:p>
            <a:pPr algn="ctr"/>
            <a:r>
              <a:rPr lang="en-US"/>
              <a:t>Thread</a:t>
            </a: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V="1">
            <a:off x="2209800" y="2819400"/>
            <a:ext cx="1371600" cy="1371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52400" y="2590800"/>
            <a:ext cx="31877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1. synchronized(lock){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52400" y="2938463"/>
            <a:ext cx="250507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2.   lock.wait();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6142038" y="2571750"/>
            <a:ext cx="29146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3. produceResource()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6157913" y="2835275"/>
            <a:ext cx="33242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4. synchronized(lock) {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6157913" y="3140075"/>
            <a:ext cx="27781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5.   lock.notify();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6157913" y="3444875"/>
            <a:ext cx="5937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6.}</a:t>
            </a:r>
            <a:endParaRPr lang="en-US">
              <a:latin typeface="Courier New" pitchFamily="49" charset="0"/>
            </a:endParaRP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3297238" y="3622675"/>
            <a:ext cx="23225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7. Reacquire lock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3276600" y="3962400"/>
            <a:ext cx="2789238" cy="457200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8. Return from wait()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152400" y="3262313"/>
            <a:ext cx="332422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9.   consumeResource();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152400" y="3505200"/>
            <a:ext cx="86677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10. }</a:t>
            </a:r>
          </a:p>
        </p:txBody>
      </p:sp>
      <p:sp>
        <p:nvSpPr>
          <p:cNvPr id="37905" name="Oval 17"/>
          <p:cNvSpPr>
            <a:spLocks noChangeArrowheads="1"/>
          </p:cNvSpPr>
          <p:nvPr/>
        </p:nvSpPr>
        <p:spPr bwMode="auto">
          <a:xfrm>
            <a:off x="3429000" y="1828800"/>
            <a:ext cx="2286000" cy="1371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Wait/Notify Sequence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3657600" y="1981200"/>
            <a:ext cx="1828800" cy="1066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Lock Object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914400" y="4191000"/>
            <a:ext cx="1905000" cy="1143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Consumer</a:t>
            </a:r>
          </a:p>
          <a:p>
            <a:pPr algn="ctr"/>
            <a:r>
              <a:rPr lang="en-US"/>
              <a:t>Thread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6324600" y="4191000"/>
            <a:ext cx="1905000" cy="1143000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Producer</a:t>
            </a:r>
          </a:p>
          <a:p>
            <a:pPr algn="ctr"/>
            <a:r>
              <a:rPr lang="en-US"/>
              <a:t>Thread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V="1">
            <a:off x="2209800" y="2819400"/>
            <a:ext cx="1371600" cy="1371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52400" y="2590800"/>
            <a:ext cx="31877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1. synchronized(lock){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52400" y="2938463"/>
            <a:ext cx="250507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2.   lock.wait();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6142038" y="2571750"/>
            <a:ext cx="29146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3. produceResource()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6157913" y="2835275"/>
            <a:ext cx="33242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4. synchronized(lock) {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6157913" y="3140075"/>
            <a:ext cx="27781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5.   lock.notify();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6157913" y="3444875"/>
            <a:ext cx="5937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6.}</a:t>
            </a:r>
            <a:endParaRPr lang="en-US">
              <a:latin typeface="Courier New" pitchFamily="49" charset="0"/>
            </a:endParaRP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3297238" y="3622675"/>
            <a:ext cx="23225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7. Reacquire lock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3276600" y="3962400"/>
            <a:ext cx="27892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8. Return from wait()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152400" y="3262313"/>
            <a:ext cx="3324225" cy="366712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2"/>
                </a:solidFill>
                <a:latin typeface="Courier New" pitchFamily="49" charset="0"/>
              </a:rPr>
              <a:t>9.   consumeResource();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152400" y="3505200"/>
            <a:ext cx="86677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10. }</a:t>
            </a:r>
          </a:p>
        </p:txBody>
      </p:sp>
      <p:sp>
        <p:nvSpPr>
          <p:cNvPr id="38929" name="Oval 17"/>
          <p:cNvSpPr>
            <a:spLocks noChangeArrowheads="1"/>
          </p:cNvSpPr>
          <p:nvPr/>
        </p:nvSpPr>
        <p:spPr bwMode="auto">
          <a:xfrm>
            <a:off x="3429000" y="1828800"/>
            <a:ext cx="2286000" cy="1371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Wait/Notify Sequence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3657600" y="1981200"/>
            <a:ext cx="1828800" cy="1066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Lock Object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914400" y="4191000"/>
            <a:ext cx="1905000" cy="1143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Consumer</a:t>
            </a:r>
          </a:p>
          <a:p>
            <a:pPr algn="ctr"/>
            <a:r>
              <a:rPr lang="en-US"/>
              <a:t>Thread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324600" y="4191000"/>
            <a:ext cx="1905000" cy="1143000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Producer</a:t>
            </a:r>
          </a:p>
          <a:p>
            <a:pPr algn="ctr"/>
            <a:r>
              <a:rPr lang="en-US"/>
              <a:t>Thread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52400" y="2590800"/>
            <a:ext cx="31877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1. synchronized(lock){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52400" y="2938463"/>
            <a:ext cx="250507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2.   lock.wait();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142038" y="2571750"/>
            <a:ext cx="29146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3. produceResource()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157913" y="2835275"/>
            <a:ext cx="33242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4. synchronized(lock) {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6157913" y="3140075"/>
            <a:ext cx="27781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5.   lock.notify();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6157913" y="3444875"/>
            <a:ext cx="5937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6.}</a:t>
            </a:r>
            <a:endParaRPr lang="en-US">
              <a:latin typeface="Courier New" pitchFamily="49" charset="0"/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3297238" y="3622675"/>
            <a:ext cx="23225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7. Reacquire lock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3276600" y="3962400"/>
            <a:ext cx="27892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8. Return from wait()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152400" y="3262313"/>
            <a:ext cx="332422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9.   consumeResource();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152400" y="3505200"/>
            <a:ext cx="866775" cy="366713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2"/>
                </a:solidFill>
                <a:latin typeface="Courier New" pitchFamily="49" charset="0"/>
              </a:rPr>
              <a:t>10.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Single Instruction Single Data (SISD) :</a:t>
            </a:r>
          </a:p>
          <a:p>
            <a:pPr>
              <a:buNone/>
            </a:pPr>
            <a:r>
              <a:rPr lang="en-US" dirty="0" smtClean="0"/>
              <a:t> - Only one Data Stream is processed by the CPU during a given clock cycle.</a:t>
            </a:r>
          </a:p>
          <a:p>
            <a:pPr>
              <a:buNone/>
            </a:pPr>
            <a:r>
              <a:rPr lang="en-US" dirty="0" smtClean="0"/>
              <a:t>Multiple  Instruction Single Data (MISD)</a:t>
            </a:r>
          </a:p>
          <a:p>
            <a:pPr>
              <a:buNone/>
            </a:pPr>
            <a:r>
              <a:rPr lang="en-US" dirty="0" smtClean="0"/>
              <a:t>-  Processing of  Single Data with Multiple Instructions</a:t>
            </a:r>
          </a:p>
          <a:p>
            <a:pPr>
              <a:buNone/>
            </a:pPr>
            <a:r>
              <a:rPr lang="en-US" dirty="0" smtClean="0"/>
              <a:t>Single Instruction Multiple Data (SIMD) :</a:t>
            </a:r>
          </a:p>
          <a:p>
            <a:pPr>
              <a:buFontTx/>
              <a:buChar char="-"/>
            </a:pPr>
            <a:r>
              <a:rPr lang="en-US" dirty="0" smtClean="0"/>
              <a:t>Multiple Data Elements are processed in a single clock cycle(Intel MMX, SSE, SSE2, SSE3</a:t>
            </a:r>
          </a:p>
          <a:p>
            <a:pPr>
              <a:buNone/>
            </a:pPr>
            <a:r>
              <a:rPr lang="en-US" dirty="0" smtClean="0"/>
              <a:t>Multiple Instruction Single Data (MIMD) : Can execute multiple instruction streams, while working on a separate and independent Data  Stream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Wait/Notify: Details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/>
              <a:t>Often the lock object is the resource itself</a:t>
            </a:r>
          </a:p>
          <a:p>
            <a:r>
              <a:rPr lang="en-US"/>
              <a:t>Sometimes the lock object is the producer thread itself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r>
              <a:rPr lang="en-US" dirty="0"/>
              <a:t>Wait/Notify: Details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Must </a:t>
            </a:r>
            <a:r>
              <a:rPr lang="en-US" dirty="0"/>
              <a:t>loop on wait(), in case another thread grabs the resource...</a:t>
            </a:r>
          </a:p>
          <a:p>
            <a:pPr lvl="1"/>
            <a:r>
              <a:rPr lang="en-US" dirty="0"/>
              <a:t>After you are notified</a:t>
            </a:r>
          </a:p>
          <a:p>
            <a:pPr lvl="1"/>
            <a:r>
              <a:rPr lang="en-US" dirty="0"/>
              <a:t>Before you acquire the lock and return from wait()</a:t>
            </a:r>
          </a:p>
          <a:p>
            <a:r>
              <a:rPr lang="en-US" dirty="0"/>
              <a:t>Use </a:t>
            </a:r>
            <a:r>
              <a:rPr lang="en-US" dirty="0" err="1"/>
              <a:t>lock.notifyAll</a:t>
            </a:r>
            <a:r>
              <a:rPr lang="en-US" dirty="0"/>
              <a:t>() if there may be more than one waiting thread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Wait/Notify Example: Blocking Queue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200" b="1">
                <a:latin typeface="Courier New" pitchFamily="49" charset="0"/>
              </a:rPr>
              <a:t>class BlockingQueue extends Queue {</a:t>
            </a:r>
          </a:p>
          <a:p>
            <a:pPr>
              <a:buFontTx/>
              <a:buNone/>
            </a:pPr>
            <a:r>
              <a:rPr lang="en-US" sz="2200" b="1">
                <a:latin typeface="Courier New" pitchFamily="49" charset="0"/>
              </a:rPr>
              <a:t>  public synchronized Object remove() {</a:t>
            </a:r>
          </a:p>
          <a:p>
            <a:pPr>
              <a:buFontTx/>
              <a:buNone/>
            </a:pPr>
            <a:r>
              <a:rPr lang="en-US" sz="2200" b="1">
                <a:latin typeface="Courier New" pitchFamily="49" charset="0"/>
              </a:rPr>
              <a:t>    while (isEmpty()) {</a:t>
            </a:r>
          </a:p>
          <a:p>
            <a:pPr>
              <a:buFontTx/>
              <a:buNone/>
            </a:pPr>
            <a:r>
              <a:rPr lang="en-US" sz="2200" b="1">
                <a:latin typeface="Courier New" pitchFamily="49" charset="0"/>
              </a:rPr>
              <a:t>      wait();     // really this.wait()</a:t>
            </a:r>
          </a:p>
          <a:p>
            <a:pPr>
              <a:buFontTx/>
              <a:buNone/>
            </a:pPr>
            <a:r>
              <a:rPr lang="en-US" sz="2200" b="1">
                <a:latin typeface="Courier New" pitchFamily="49" charset="0"/>
              </a:rPr>
              <a:t>    }</a:t>
            </a:r>
          </a:p>
          <a:p>
            <a:pPr>
              <a:buFontTx/>
              <a:buNone/>
            </a:pPr>
            <a:r>
              <a:rPr lang="en-US" sz="2200" b="1">
                <a:latin typeface="Courier New" pitchFamily="49" charset="0"/>
              </a:rPr>
              <a:t>    return super.remove();</a:t>
            </a:r>
          </a:p>
          <a:p>
            <a:pPr>
              <a:buFontTx/>
              <a:buNone/>
            </a:pPr>
            <a:r>
              <a:rPr lang="en-US" sz="2200" b="1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200" b="1">
                <a:latin typeface="Courier New" pitchFamily="49" charset="0"/>
              </a:rPr>
              <a:t>  public synchronized void add(Object o) {</a:t>
            </a:r>
          </a:p>
          <a:p>
            <a:pPr>
              <a:buFontTx/>
              <a:buNone/>
            </a:pPr>
            <a:r>
              <a:rPr lang="en-US" sz="2200" b="1">
                <a:latin typeface="Courier New" pitchFamily="49" charset="0"/>
              </a:rPr>
              <a:t>    super.add(o);</a:t>
            </a:r>
          </a:p>
          <a:p>
            <a:pPr>
              <a:buFontTx/>
              <a:buNone/>
            </a:pPr>
            <a:r>
              <a:rPr lang="en-US" sz="2200" b="1">
                <a:latin typeface="Courier New" pitchFamily="49" charset="0"/>
              </a:rPr>
              <a:t>    notifyAll();  // this.notifyAll()</a:t>
            </a:r>
          </a:p>
          <a:p>
            <a:pPr>
              <a:buFontTx/>
              <a:buNone/>
            </a:pPr>
            <a:r>
              <a:rPr lang="en-US" sz="2200" b="1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200" b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b="1"/>
              <a:t>Computer System Architectures</a:t>
            </a:r>
            <a:r>
              <a:rPr kumimoji="1" lang="en-GB" altLang="zh-CN" sz="4000"/>
              <a:t> </a:t>
            </a:r>
            <a:endParaRPr kumimoji="1" lang="en-US" altLang="zh-CN" sz="4000"/>
          </a:p>
        </p:txBody>
      </p:sp>
      <p:sp>
        <p:nvSpPr>
          <p:cNvPr id="1628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kumimoji="1" lang="en-US" altLang="zh-CN" sz="2800" dirty="0" smtClean="0"/>
              <a:t>4 </a:t>
            </a:r>
            <a:r>
              <a:rPr kumimoji="1" lang="en-US" altLang="zh-CN" sz="2800" dirty="0"/>
              <a:t>machine organizations</a:t>
            </a:r>
          </a:p>
          <a:p>
            <a:pPr lvl="1">
              <a:lnSpc>
                <a:spcPct val="90000"/>
              </a:lnSpc>
            </a:pPr>
            <a:r>
              <a:rPr kumimoji="1" lang="en-US" altLang="zh-CN" sz="2400" dirty="0"/>
              <a:t>SISD - Single Instruction, Single Data</a:t>
            </a:r>
          </a:p>
          <a:p>
            <a:pPr lvl="1">
              <a:lnSpc>
                <a:spcPct val="90000"/>
              </a:lnSpc>
            </a:pPr>
            <a:r>
              <a:rPr kumimoji="1" lang="en-US" altLang="zh-CN" sz="2400" dirty="0"/>
              <a:t>SIMD - Single Instruction, Multiple Data</a:t>
            </a:r>
          </a:p>
          <a:p>
            <a:pPr lvl="1">
              <a:lnSpc>
                <a:spcPct val="90000"/>
              </a:lnSpc>
            </a:pPr>
            <a:r>
              <a:rPr kumimoji="1" lang="en-US" altLang="zh-CN" sz="2400" dirty="0"/>
              <a:t>MISD - Multiple Instruction, Single Data</a:t>
            </a:r>
          </a:p>
          <a:p>
            <a:pPr lvl="1">
              <a:lnSpc>
                <a:spcPct val="90000"/>
              </a:lnSpc>
            </a:pPr>
            <a:r>
              <a:rPr kumimoji="1" lang="en-US" altLang="zh-CN" sz="2400" dirty="0"/>
              <a:t>MIMD - Multiple Instruction, Multiple Data</a:t>
            </a:r>
            <a:r>
              <a:rPr kumimoji="1" lang="en-GB" altLang="zh-CN" sz="2400" dirty="0"/>
              <a:t>  </a:t>
            </a:r>
          </a:p>
          <a:p>
            <a:pPr>
              <a:lnSpc>
                <a:spcPct val="90000"/>
              </a:lnSpc>
            </a:pPr>
            <a:endParaRPr lang="en-US" altLang="zh-CN" sz="28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4D8A-3A36-41F8-B229-D7F7B0D2F695}" type="slidenum">
              <a:rPr lang="en-US" altLang="zh-CN"/>
              <a:pPr/>
              <a:t>63</a:t>
            </a:fld>
            <a:endParaRPr lang="en-US" altLang="zh-CN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/>
              <a:t>Flynn Architectures </a:t>
            </a:r>
            <a:r>
              <a:rPr kumimoji="1" lang="en-GB" altLang="zh-CN"/>
              <a:t>(1)</a:t>
            </a:r>
            <a:endParaRPr kumimoji="1" lang="en-US" altLang="zh-CN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40A7E-4E71-41F8-8897-F33A1C640F63}" type="slidenum">
              <a:rPr lang="en-US" altLang="zh-CN"/>
              <a:pPr/>
              <a:t>64</a:t>
            </a:fld>
            <a:endParaRPr lang="en-US" altLang="zh-CN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258888" y="1557338"/>
            <a:ext cx="5715000" cy="4346575"/>
            <a:chOff x="1018" y="976"/>
            <a:chExt cx="3600" cy="2738"/>
          </a:xfrm>
        </p:grpSpPr>
        <p:sp>
          <p:nvSpPr>
            <p:cNvPr id="158724" name="Text Box 4"/>
            <p:cNvSpPr txBox="1">
              <a:spLocks noChangeArrowheads="1"/>
            </p:cNvSpPr>
            <p:nvPr/>
          </p:nvSpPr>
          <p:spPr bwMode="auto">
            <a:xfrm>
              <a:off x="3274" y="2178"/>
              <a:ext cx="1248" cy="288"/>
            </a:xfrm>
            <a:prstGeom prst="rect">
              <a:avLst/>
            </a:prstGeom>
            <a:solidFill>
              <a:srgbClr val="FFFFFF"/>
            </a:solidFill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altLang="zh-CN" sz="2000">
                  <a:latin typeface="Times" pitchFamily="18" charset="0"/>
                </a:rPr>
                <a:t>Array Processor</a:t>
              </a:r>
              <a:endParaRPr lang="en-US" altLang="zh-CN"/>
            </a:p>
          </p:txBody>
        </p:sp>
        <p:sp>
          <p:nvSpPr>
            <p:cNvPr id="158725" name="Text Box 5"/>
            <p:cNvSpPr txBox="1">
              <a:spLocks noChangeArrowheads="1"/>
            </p:cNvSpPr>
            <p:nvPr/>
          </p:nvSpPr>
          <p:spPr bwMode="auto">
            <a:xfrm>
              <a:off x="3322" y="1074"/>
              <a:ext cx="1152" cy="2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GB" altLang="zh-CN" sz="2000">
                  <a:latin typeface="Times" pitchFamily="18" charset="0"/>
                </a:rPr>
                <a:t>Serial Processor</a:t>
              </a:r>
              <a:endParaRPr lang="en-US" altLang="zh-CN"/>
            </a:p>
          </p:txBody>
        </p:sp>
        <p:sp>
          <p:nvSpPr>
            <p:cNvPr id="158726" name="Text Box 6"/>
            <p:cNvSpPr txBox="1">
              <a:spLocks noChangeArrowheads="1"/>
            </p:cNvSpPr>
            <p:nvPr/>
          </p:nvSpPr>
          <p:spPr bwMode="auto">
            <a:xfrm>
              <a:off x="1066" y="1026"/>
              <a:ext cx="384" cy="28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1200" b="1">
                  <a:latin typeface="Times" pitchFamily="18" charset="0"/>
                </a:rPr>
                <a:t>CU</a:t>
              </a:r>
              <a:endParaRPr lang="en-US" altLang="zh-CN"/>
            </a:p>
          </p:txBody>
        </p:sp>
        <p:sp>
          <p:nvSpPr>
            <p:cNvPr id="158727" name="Text Box 7"/>
            <p:cNvSpPr txBox="1">
              <a:spLocks noChangeArrowheads="1"/>
            </p:cNvSpPr>
            <p:nvPr/>
          </p:nvSpPr>
          <p:spPr bwMode="auto">
            <a:xfrm>
              <a:off x="1834" y="1026"/>
              <a:ext cx="384" cy="28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1200" b="1">
                  <a:latin typeface="Times" pitchFamily="18" charset="0"/>
                </a:rPr>
                <a:t>PU</a:t>
              </a:r>
              <a:endParaRPr lang="en-US" altLang="zh-CN"/>
            </a:p>
          </p:txBody>
        </p:sp>
        <p:sp>
          <p:nvSpPr>
            <p:cNvPr id="158728" name="Line 8"/>
            <p:cNvSpPr>
              <a:spLocks noChangeShapeType="1"/>
            </p:cNvSpPr>
            <p:nvPr/>
          </p:nvSpPr>
          <p:spPr bwMode="auto">
            <a:xfrm>
              <a:off x="1450" y="1170"/>
              <a:ext cx="38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29" name="Text Box 9"/>
            <p:cNvSpPr txBox="1">
              <a:spLocks noChangeArrowheads="1"/>
            </p:cNvSpPr>
            <p:nvPr/>
          </p:nvSpPr>
          <p:spPr bwMode="auto">
            <a:xfrm>
              <a:off x="1502" y="976"/>
              <a:ext cx="192" cy="192"/>
            </a:xfrm>
            <a:prstGeom prst="rect">
              <a:avLst/>
            </a:prstGeom>
            <a:solidFill>
              <a:srgbClr val="FFFFFF"/>
            </a:solidFill>
            <a:ln w="0" cap="rnd">
              <a:noFill/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1200" b="1">
                  <a:latin typeface="Times" pitchFamily="18" charset="0"/>
                </a:rPr>
                <a:t>I</a:t>
              </a:r>
              <a:endParaRPr lang="en-US" altLang="zh-CN"/>
            </a:p>
          </p:txBody>
        </p:sp>
        <p:sp>
          <p:nvSpPr>
            <p:cNvPr id="158730" name="Line 10"/>
            <p:cNvSpPr>
              <a:spLocks noChangeShapeType="1"/>
            </p:cNvSpPr>
            <p:nvPr/>
          </p:nvSpPr>
          <p:spPr bwMode="auto">
            <a:xfrm flipH="1">
              <a:off x="2218" y="1171"/>
              <a:ext cx="4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31" name="Text Box 11"/>
            <p:cNvSpPr txBox="1">
              <a:spLocks noChangeArrowheads="1"/>
            </p:cNvSpPr>
            <p:nvPr/>
          </p:nvSpPr>
          <p:spPr bwMode="auto">
            <a:xfrm>
              <a:off x="2074" y="1986"/>
              <a:ext cx="384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1200" b="1">
                  <a:latin typeface="Times" pitchFamily="18" charset="0"/>
                </a:rPr>
                <a:t>PU</a:t>
              </a:r>
              <a:r>
                <a:rPr lang="en-US" altLang="zh-CN" sz="1200" b="1" baseline="-25000">
                  <a:latin typeface="Times" pitchFamily="18" charset="0"/>
                </a:rPr>
                <a:t>1</a:t>
              </a:r>
              <a:endParaRPr lang="en-US" altLang="zh-CN"/>
            </a:p>
          </p:txBody>
        </p:sp>
        <p:sp>
          <p:nvSpPr>
            <p:cNvPr id="158732" name="Text Box 12"/>
            <p:cNvSpPr txBox="1">
              <a:spLocks noChangeArrowheads="1"/>
            </p:cNvSpPr>
            <p:nvPr/>
          </p:nvSpPr>
          <p:spPr bwMode="auto">
            <a:xfrm>
              <a:off x="2074" y="2421"/>
              <a:ext cx="384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1200" b="1">
                  <a:latin typeface="Times" pitchFamily="18" charset="0"/>
                </a:rPr>
                <a:t>PU</a:t>
              </a:r>
              <a:r>
                <a:rPr lang="en-US" altLang="zh-CN" sz="1200" b="1" baseline="-25000">
                  <a:latin typeface="Times" pitchFamily="18" charset="0"/>
                </a:rPr>
                <a:t>n</a:t>
              </a:r>
              <a:endParaRPr lang="en-US" altLang="zh-CN"/>
            </a:p>
          </p:txBody>
        </p:sp>
        <p:sp>
          <p:nvSpPr>
            <p:cNvPr id="158733" name="Line 13"/>
            <p:cNvSpPr>
              <a:spLocks noChangeShapeType="1"/>
            </p:cNvSpPr>
            <p:nvPr/>
          </p:nvSpPr>
          <p:spPr bwMode="auto">
            <a:xfrm>
              <a:off x="1498" y="2324"/>
              <a:ext cx="24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34" name="Line 14"/>
            <p:cNvSpPr>
              <a:spLocks noChangeShapeType="1"/>
            </p:cNvSpPr>
            <p:nvPr/>
          </p:nvSpPr>
          <p:spPr bwMode="auto">
            <a:xfrm>
              <a:off x="1738" y="2131"/>
              <a:ext cx="0" cy="4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35" name="Line 15"/>
            <p:cNvSpPr>
              <a:spLocks noChangeShapeType="1"/>
            </p:cNvSpPr>
            <p:nvPr/>
          </p:nvSpPr>
          <p:spPr bwMode="auto">
            <a:xfrm>
              <a:off x="1738" y="2131"/>
              <a:ext cx="33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36" name="Line 16"/>
            <p:cNvSpPr>
              <a:spLocks noChangeShapeType="1"/>
            </p:cNvSpPr>
            <p:nvPr/>
          </p:nvSpPr>
          <p:spPr bwMode="auto">
            <a:xfrm>
              <a:off x="1738" y="2565"/>
              <a:ext cx="33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37" name="Line 17"/>
            <p:cNvSpPr>
              <a:spLocks noChangeShapeType="1"/>
            </p:cNvSpPr>
            <p:nvPr/>
          </p:nvSpPr>
          <p:spPr bwMode="auto">
            <a:xfrm flipH="1">
              <a:off x="2458" y="2083"/>
              <a:ext cx="48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38" name="Line 18"/>
            <p:cNvSpPr>
              <a:spLocks noChangeShapeType="1"/>
            </p:cNvSpPr>
            <p:nvPr/>
          </p:nvSpPr>
          <p:spPr bwMode="auto">
            <a:xfrm flipH="1">
              <a:off x="2458" y="2565"/>
              <a:ext cx="48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39" name="Text Box 19"/>
            <p:cNvSpPr txBox="1">
              <a:spLocks noChangeArrowheads="1"/>
            </p:cNvSpPr>
            <p:nvPr/>
          </p:nvSpPr>
          <p:spPr bwMode="auto">
            <a:xfrm>
              <a:off x="2457" y="977"/>
              <a:ext cx="240" cy="192"/>
            </a:xfrm>
            <a:prstGeom prst="rect">
              <a:avLst/>
            </a:prstGeom>
            <a:solidFill>
              <a:srgbClr val="FFFFFF"/>
            </a:solidFill>
            <a:ln w="0" cap="rnd">
              <a:noFill/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altLang="zh-CN" sz="1200" b="1">
                  <a:latin typeface="Times" pitchFamily="18" charset="0"/>
                </a:rPr>
                <a:t>D</a:t>
              </a:r>
              <a:endParaRPr lang="en-US" altLang="zh-CN"/>
            </a:p>
          </p:txBody>
        </p:sp>
        <p:sp>
          <p:nvSpPr>
            <p:cNvPr id="158740" name="Text Box 20"/>
            <p:cNvSpPr txBox="1">
              <a:spLocks noChangeArrowheads="1"/>
            </p:cNvSpPr>
            <p:nvPr/>
          </p:nvSpPr>
          <p:spPr bwMode="auto">
            <a:xfrm>
              <a:off x="1498" y="2131"/>
              <a:ext cx="240" cy="144"/>
            </a:xfrm>
            <a:prstGeom prst="rect">
              <a:avLst/>
            </a:prstGeom>
            <a:solidFill>
              <a:srgbClr val="FFFFFF"/>
            </a:solidFill>
            <a:ln w="0" cap="rnd">
              <a:noFill/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1200" b="1">
                  <a:latin typeface="Times" pitchFamily="18" charset="0"/>
                </a:rPr>
                <a:t>I</a:t>
              </a:r>
              <a:endParaRPr lang="en-US" altLang="zh-CN"/>
            </a:p>
          </p:txBody>
        </p:sp>
        <p:sp>
          <p:nvSpPr>
            <p:cNvPr id="158741" name="Text Box 21"/>
            <p:cNvSpPr txBox="1">
              <a:spLocks noChangeArrowheads="1"/>
            </p:cNvSpPr>
            <p:nvPr/>
          </p:nvSpPr>
          <p:spPr bwMode="auto">
            <a:xfrm>
              <a:off x="2602" y="1842"/>
              <a:ext cx="240" cy="192"/>
            </a:xfrm>
            <a:prstGeom prst="rect">
              <a:avLst/>
            </a:prstGeom>
            <a:solidFill>
              <a:srgbClr val="FFFFFF"/>
            </a:solidFill>
            <a:ln w="0" cap="rnd">
              <a:noFill/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1200" b="1">
                  <a:latin typeface="Times" pitchFamily="18" charset="0"/>
                </a:rPr>
                <a:t>D</a:t>
              </a:r>
              <a:r>
                <a:rPr lang="en-US" altLang="zh-CN" sz="1200" b="1" baseline="-25000">
                  <a:latin typeface="Times" pitchFamily="18" charset="0"/>
                </a:rPr>
                <a:t>1</a:t>
              </a:r>
              <a:endParaRPr lang="en-US" altLang="zh-CN"/>
            </a:p>
          </p:txBody>
        </p:sp>
        <p:sp>
          <p:nvSpPr>
            <p:cNvPr id="158742" name="Text Box 22"/>
            <p:cNvSpPr txBox="1">
              <a:spLocks noChangeArrowheads="1"/>
            </p:cNvSpPr>
            <p:nvPr/>
          </p:nvSpPr>
          <p:spPr bwMode="auto">
            <a:xfrm>
              <a:off x="2606" y="2328"/>
              <a:ext cx="244" cy="196"/>
            </a:xfrm>
            <a:prstGeom prst="rect">
              <a:avLst/>
            </a:prstGeom>
            <a:solidFill>
              <a:srgbClr val="FFFFFF"/>
            </a:solidFill>
            <a:ln w="0" cap="rnd">
              <a:noFill/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1200" b="1">
                  <a:latin typeface="Times" pitchFamily="18" charset="0"/>
                </a:rPr>
                <a:t>D</a:t>
              </a:r>
              <a:r>
                <a:rPr lang="en-US" altLang="zh-CN" sz="1200" b="1" baseline="-25000">
                  <a:latin typeface="Times" pitchFamily="18" charset="0"/>
                </a:rPr>
                <a:t>n</a:t>
              </a:r>
              <a:endParaRPr lang="en-US" altLang="zh-CN"/>
            </a:p>
          </p:txBody>
        </p:sp>
        <p:sp>
          <p:nvSpPr>
            <p:cNvPr id="158743" name="Text Box 23"/>
            <p:cNvSpPr txBox="1">
              <a:spLocks noChangeArrowheads="1"/>
            </p:cNvSpPr>
            <p:nvPr/>
          </p:nvSpPr>
          <p:spPr bwMode="auto">
            <a:xfrm>
              <a:off x="1114" y="2227"/>
              <a:ext cx="384" cy="28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1200" b="1">
                  <a:latin typeface="Times" pitchFamily="18" charset="0"/>
                </a:rPr>
                <a:t>CU</a:t>
              </a:r>
              <a:endParaRPr lang="en-US" altLang="zh-CN"/>
            </a:p>
          </p:txBody>
        </p:sp>
        <p:sp>
          <p:nvSpPr>
            <p:cNvPr id="158744" name="Line 24"/>
            <p:cNvSpPr>
              <a:spLocks noChangeShapeType="1"/>
            </p:cNvSpPr>
            <p:nvPr/>
          </p:nvSpPr>
          <p:spPr bwMode="auto">
            <a:xfrm>
              <a:off x="2217" y="2270"/>
              <a:ext cx="0" cy="1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45" name="Text Box 25"/>
            <p:cNvSpPr txBox="1">
              <a:spLocks noChangeArrowheads="1"/>
            </p:cNvSpPr>
            <p:nvPr/>
          </p:nvSpPr>
          <p:spPr bwMode="auto">
            <a:xfrm>
              <a:off x="3178" y="2946"/>
              <a:ext cx="1440" cy="76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GB" altLang="zh-CN" b="1">
                  <a:latin typeface="Times" pitchFamily="18" charset="0"/>
                </a:rPr>
                <a:t>CU</a:t>
              </a:r>
              <a:r>
                <a:rPr lang="en-GB" altLang="zh-CN">
                  <a:latin typeface="Times" pitchFamily="18" charset="0"/>
                </a:rPr>
                <a:t> – control unit</a:t>
              </a:r>
            </a:p>
            <a:p>
              <a:r>
                <a:rPr lang="en-GB" altLang="zh-CN" b="1">
                  <a:latin typeface="Times" pitchFamily="18" charset="0"/>
                </a:rPr>
                <a:t>PU</a:t>
              </a:r>
              <a:r>
                <a:rPr lang="en-GB" altLang="zh-CN">
                  <a:latin typeface="Times" pitchFamily="18" charset="0"/>
                </a:rPr>
                <a:t> – processor unit</a:t>
              </a:r>
            </a:p>
            <a:p>
              <a:r>
                <a:rPr lang="en-GB" altLang="zh-CN" b="1">
                  <a:latin typeface="Times" pitchFamily="18" charset="0"/>
                </a:rPr>
                <a:t>I</a:t>
              </a:r>
              <a:r>
                <a:rPr lang="en-GB" altLang="zh-CN">
                  <a:latin typeface="Times" pitchFamily="18" charset="0"/>
                </a:rPr>
                <a:t> – instruction stream</a:t>
              </a:r>
            </a:p>
            <a:p>
              <a:r>
                <a:rPr lang="en-GB" altLang="zh-CN" b="1">
                  <a:latin typeface="Times" pitchFamily="18" charset="0"/>
                </a:rPr>
                <a:t>D</a:t>
              </a:r>
              <a:r>
                <a:rPr lang="en-GB" altLang="zh-CN">
                  <a:latin typeface="Times" pitchFamily="18" charset="0"/>
                </a:rPr>
                <a:t> – data stream</a:t>
              </a:r>
              <a:endParaRPr lang="en-US" altLang="zh-CN"/>
            </a:p>
          </p:txBody>
        </p:sp>
        <p:sp>
          <p:nvSpPr>
            <p:cNvPr id="158746" name="Text Box 26"/>
            <p:cNvSpPr txBox="1">
              <a:spLocks noChangeArrowheads="1"/>
            </p:cNvSpPr>
            <p:nvPr/>
          </p:nvSpPr>
          <p:spPr bwMode="auto">
            <a:xfrm>
              <a:off x="1018" y="1410"/>
              <a:ext cx="589" cy="25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altLang="zh-CN" sz="2000">
                  <a:latin typeface="Times" pitchFamily="18" charset="0"/>
                </a:rPr>
                <a:t>SISD</a:t>
              </a:r>
              <a:endParaRPr lang="en-US" altLang="zh-CN"/>
            </a:p>
          </p:txBody>
        </p:sp>
        <p:sp>
          <p:nvSpPr>
            <p:cNvPr id="158747" name="Text Box 27"/>
            <p:cNvSpPr txBox="1">
              <a:spLocks noChangeArrowheads="1"/>
            </p:cNvSpPr>
            <p:nvPr/>
          </p:nvSpPr>
          <p:spPr bwMode="auto">
            <a:xfrm>
              <a:off x="1018" y="2610"/>
              <a:ext cx="589" cy="25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altLang="zh-CN" sz="2000">
                  <a:latin typeface="Times" pitchFamily="18" charset="0"/>
                </a:rPr>
                <a:t>SIMD</a:t>
              </a:r>
              <a:endParaRPr lang="en-US" altLang="zh-CN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086600" y="15240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data processed by CPU  in a Clock Cycle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086600" y="46482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Multiple Data Elements processed  in one clock cycle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/>
              <a:t>Flynn Architectures </a:t>
            </a:r>
            <a:r>
              <a:rPr kumimoji="1" lang="en-GB" altLang="zh-CN"/>
              <a:t>(2)</a:t>
            </a:r>
            <a:endParaRPr kumimoji="1" lang="en-US" altLang="zh-CN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25989-73E3-4DA8-9E0A-45DF13D26221}" type="slidenum">
              <a:rPr lang="en-US" altLang="zh-CN"/>
              <a:pPr/>
              <a:t>65</a:t>
            </a:fld>
            <a:endParaRPr lang="en-US" altLang="zh-CN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17688" y="1414463"/>
            <a:ext cx="5116512" cy="4316412"/>
            <a:chOff x="1145" y="891"/>
            <a:chExt cx="3223" cy="2719"/>
          </a:xfrm>
        </p:grpSpPr>
        <p:sp>
          <p:nvSpPr>
            <p:cNvPr id="159749" name="Text Box 5"/>
            <p:cNvSpPr txBox="1">
              <a:spLocks noChangeArrowheads="1"/>
            </p:cNvSpPr>
            <p:nvPr/>
          </p:nvSpPr>
          <p:spPr bwMode="auto">
            <a:xfrm>
              <a:off x="1145" y="988"/>
              <a:ext cx="384" cy="28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1200" b="1">
                  <a:latin typeface="Times" pitchFamily="18" charset="0"/>
                </a:rPr>
                <a:t>CU</a:t>
              </a:r>
              <a:r>
                <a:rPr lang="en-US" altLang="zh-CN" sz="1200" b="1" baseline="-25000">
                  <a:latin typeface="Times" pitchFamily="18" charset="0"/>
                </a:rPr>
                <a:t>1</a:t>
              </a:r>
              <a:endParaRPr lang="en-US" altLang="zh-CN"/>
            </a:p>
          </p:txBody>
        </p:sp>
        <p:sp>
          <p:nvSpPr>
            <p:cNvPr id="159750" name="Text Box 6"/>
            <p:cNvSpPr txBox="1">
              <a:spLocks noChangeArrowheads="1"/>
            </p:cNvSpPr>
            <p:nvPr/>
          </p:nvSpPr>
          <p:spPr bwMode="auto">
            <a:xfrm>
              <a:off x="1913" y="988"/>
              <a:ext cx="384" cy="28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1200" b="1">
                  <a:latin typeface="Times" pitchFamily="18" charset="0"/>
                </a:rPr>
                <a:t>PU</a:t>
              </a:r>
              <a:r>
                <a:rPr lang="en-US" altLang="zh-CN" sz="1200" b="1" baseline="-25000">
                  <a:latin typeface="Times" pitchFamily="18" charset="0"/>
                </a:rPr>
                <a:t>1</a:t>
              </a:r>
              <a:endParaRPr lang="en-US" altLang="zh-CN"/>
            </a:p>
          </p:txBody>
        </p:sp>
        <p:sp>
          <p:nvSpPr>
            <p:cNvPr id="159751" name="Line 7"/>
            <p:cNvSpPr>
              <a:spLocks noChangeShapeType="1"/>
            </p:cNvSpPr>
            <p:nvPr/>
          </p:nvSpPr>
          <p:spPr bwMode="auto">
            <a:xfrm>
              <a:off x="1529" y="1132"/>
              <a:ext cx="38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52" name="Line 8"/>
            <p:cNvSpPr>
              <a:spLocks noChangeShapeType="1"/>
            </p:cNvSpPr>
            <p:nvPr/>
          </p:nvSpPr>
          <p:spPr bwMode="auto">
            <a:xfrm flipH="1">
              <a:off x="2297" y="1132"/>
              <a:ext cx="4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53" name="Text Box 9"/>
            <p:cNvSpPr txBox="1">
              <a:spLocks noChangeArrowheads="1"/>
            </p:cNvSpPr>
            <p:nvPr/>
          </p:nvSpPr>
          <p:spPr bwMode="auto">
            <a:xfrm>
              <a:off x="1625" y="891"/>
              <a:ext cx="240" cy="144"/>
            </a:xfrm>
            <a:prstGeom prst="rect">
              <a:avLst/>
            </a:prstGeom>
            <a:solidFill>
              <a:srgbClr val="FFFFFF"/>
            </a:solidFill>
            <a:ln w="28575" cap="rnd">
              <a:noFill/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altLang="zh-CN" sz="1200" b="1">
                  <a:latin typeface="Times" pitchFamily="18" charset="0"/>
                </a:rPr>
                <a:t>I</a:t>
              </a:r>
              <a:r>
                <a:rPr lang="en-GB" altLang="zh-CN" sz="700">
                  <a:latin typeface="Times" pitchFamily="18" charset="0"/>
                </a:rPr>
                <a:t>1</a:t>
              </a:r>
              <a:endParaRPr lang="en-US" altLang="zh-CN"/>
            </a:p>
          </p:txBody>
        </p:sp>
        <p:sp>
          <p:nvSpPr>
            <p:cNvPr id="159754" name="Text Box 10"/>
            <p:cNvSpPr txBox="1">
              <a:spLocks noChangeArrowheads="1"/>
            </p:cNvSpPr>
            <p:nvPr/>
          </p:nvSpPr>
          <p:spPr bwMode="auto">
            <a:xfrm>
              <a:off x="2544" y="912"/>
              <a:ext cx="240" cy="192"/>
            </a:xfrm>
            <a:prstGeom prst="rect">
              <a:avLst/>
            </a:prstGeom>
            <a:solidFill>
              <a:srgbClr val="FFFFFF"/>
            </a:solidFill>
            <a:ln w="0" cap="rnd">
              <a:noFill/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altLang="zh-CN" sz="1200" b="1">
                  <a:latin typeface="Times" pitchFamily="18" charset="0"/>
                </a:rPr>
                <a:t>D</a:t>
              </a:r>
              <a:r>
                <a:rPr lang="en-GB" altLang="zh-CN" sz="1200" b="1" baseline="-25000">
                  <a:latin typeface="Times" pitchFamily="18" charset="0"/>
                </a:rPr>
                <a:t>1</a:t>
              </a:r>
              <a:endParaRPr lang="en-US" altLang="zh-CN"/>
            </a:p>
          </p:txBody>
        </p:sp>
        <p:sp>
          <p:nvSpPr>
            <p:cNvPr id="159755" name="Text Box 11"/>
            <p:cNvSpPr txBox="1">
              <a:spLocks noChangeArrowheads="1"/>
            </p:cNvSpPr>
            <p:nvPr/>
          </p:nvSpPr>
          <p:spPr bwMode="auto">
            <a:xfrm>
              <a:off x="1145" y="1660"/>
              <a:ext cx="384" cy="28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1200" b="1">
                  <a:latin typeface="Times" pitchFamily="18" charset="0"/>
                </a:rPr>
                <a:t>CU</a:t>
              </a:r>
              <a:r>
                <a:rPr lang="en-US" altLang="zh-CN" sz="1200" b="1" baseline="-25000">
                  <a:latin typeface="Times" pitchFamily="18" charset="0"/>
                </a:rPr>
                <a:t>n</a:t>
              </a:r>
              <a:endParaRPr lang="en-US" altLang="zh-CN"/>
            </a:p>
          </p:txBody>
        </p:sp>
        <p:sp>
          <p:nvSpPr>
            <p:cNvPr id="159756" name="Text Box 12"/>
            <p:cNvSpPr txBox="1">
              <a:spLocks noChangeArrowheads="1"/>
            </p:cNvSpPr>
            <p:nvPr/>
          </p:nvSpPr>
          <p:spPr bwMode="auto">
            <a:xfrm>
              <a:off x="1913" y="1660"/>
              <a:ext cx="384" cy="28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1200" b="1">
                  <a:latin typeface="Times" pitchFamily="18" charset="0"/>
                </a:rPr>
                <a:t>PU</a:t>
              </a:r>
              <a:r>
                <a:rPr lang="en-US" altLang="zh-CN" sz="1200" b="1" baseline="-25000">
                  <a:latin typeface="Times" pitchFamily="18" charset="0"/>
                </a:rPr>
                <a:t>n</a:t>
              </a:r>
              <a:endParaRPr lang="en-US" altLang="zh-CN"/>
            </a:p>
          </p:txBody>
        </p:sp>
        <p:sp>
          <p:nvSpPr>
            <p:cNvPr id="159757" name="Line 13"/>
            <p:cNvSpPr>
              <a:spLocks noChangeShapeType="1"/>
            </p:cNvSpPr>
            <p:nvPr/>
          </p:nvSpPr>
          <p:spPr bwMode="auto">
            <a:xfrm>
              <a:off x="1529" y="1804"/>
              <a:ext cx="38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58" name="Line 14"/>
            <p:cNvSpPr>
              <a:spLocks noChangeShapeType="1"/>
            </p:cNvSpPr>
            <p:nvPr/>
          </p:nvSpPr>
          <p:spPr bwMode="auto">
            <a:xfrm flipH="1">
              <a:off x="2297" y="1804"/>
              <a:ext cx="4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59" name="Text Box 15"/>
            <p:cNvSpPr txBox="1">
              <a:spLocks noChangeArrowheads="1"/>
            </p:cNvSpPr>
            <p:nvPr/>
          </p:nvSpPr>
          <p:spPr bwMode="auto">
            <a:xfrm>
              <a:off x="1625" y="1564"/>
              <a:ext cx="240" cy="192"/>
            </a:xfrm>
            <a:prstGeom prst="rect">
              <a:avLst/>
            </a:prstGeom>
            <a:solidFill>
              <a:srgbClr val="FFFFFF"/>
            </a:solidFill>
            <a:ln w="28575" cap="rnd">
              <a:noFill/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altLang="zh-CN" sz="1200" b="1">
                  <a:latin typeface="Times" pitchFamily="18" charset="0"/>
                </a:rPr>
                <a:t>I</a:t>
              </a:r>
              <a:r>
                <a:rPr lang="en-GB" altLang="zh-CN" sz="900">
                  <a:latin typeface="Times" pitchFamily="18" charset="0"/>
                </a:rPr>
                <a:t>n</a:t>
              </a:r>
              <a:endParaRPr lang="en-US" altLang="zh-CN"/>
            </a:p>
          </p:txBody>
        </p:sp>
        <p:sp>
          <p:nvSpPr>
            <p:cNvPr id="159760" name="Text Box 16"/>
            <p:cNvSpPr txBox="1">
              <a:spLocks noChangeArrowheads="1"/>
            </p:cNvSpPr>
            <p:nvPr/>
          </p:nvSpPr>
          <p:spPr bwMode="auto">
            <a:xfrm>
              <a:off x="2537" y="1612"/>
              <a:ext cx="240" cy="192"/>
            </a:xfrm>
            <a:prstGeom prst="rect">
              <a:avLst/>
            </a:prstGeom>
            <a:solidFill>
              <a:srgbClr val="FFFFFF"/>
            </a:solidFill>
            <a:ln w="0" cap="rnd">
              <a:noFill/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altLang="zh-CN" sz="1200" b="1">
                  <a:latin typeface="Times" pitchFamily="18" charset="0"/>
                </a:rPr>
                <a:t>D</a:t>
              </a:r>
              <a:r>
                <a:rPr lang="en-GB" altLang="zh-CN" sz="1200" b="1" baseline="-25000">
                  <a:latin typeface="Times" pitchFamily="18" charset="0"/>
                </a:rPr>
                <a:t>n</a:t>
              </a:r>
              <a:endParaRPr lang="en-US" altLang="zh-CN"/>
            </a:p>
          </p:txBody>
        </p:sp>
        <p:sp>
          <p:nvSpPr>
            <p:cNvPr id="159761" name="Line 17"/>
            <p:cNvSpPr>
              <a:spLocks noChangeShapeType="1"/>
            </p:cNvSpPr>
            <p:nvPr/>
          </p:nvSpPr>
          <p:spPr bwMode="auto">
            <a:xfrm>
              <a:off x="1337" y="1276"/>
              <a:ext cx="0" cy="38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62" name="Line 18"/>
            <p:cNvSpPr>
              <a:spLocks noChangeShapeType="1"/>
            </p:cNvSpPr>
            <p:nvPr/>
          </p:nvSpPr>
          <p:spPr bwMode="auto">
            <a:xfrm>
              <a:off x="2105" y="1276"/>
              <a:ext cx="0" cy="38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63" name="Text Box 19"/>
            <p:cNvSpPr txBox="1">
              <a:spLocks noChangeArrowheads="1"/>
            </p:cNvSpPr>
            <p:nvPr/>
          </p:nvSpPr>
          <p:spPr bwMode="auto">
            <a:xfrm>
              <a:off x="3168" y="1200"/>
              <a:ext cx="1104" cy="5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GB" altLang="zh-CN" sz="2000">
                  <a:latin typeface="Times" pitchFamily="18" charset="0"/>
                </a:rPr>
                <a:t>Multiprocessor</a:t>
              </a:r>
            </a:p>
            <a:p>
              <a:r>
                <a:rPr lang="en-GB" altLang="zh-CN" sz="2000">
                  <a:latin typeface="Times" pitchFamily="18" charset="0"/>
                </a:rPr>
                <a:t>and</a:t>
              </a:r>
            </a:p>
            <a:p>
              <a:r>
                <a:rPr lang="en-GB" altLang="zh-CN" sz="2000">
                  <a:latin typeface="Times" pitchFamily="18" charset="0"/>
                </a:rPr>
                <a:t>Multicomputer</a:t>
              </a:r>
              <a:endParaRPr lang="en-US" altLang="zh-CN"/>
            </a:p>
          </p:txBody>
        </p:sp>
        <p:sp>
          <p:nvSpPr>
            <p:cNvPr id="159764" name="Text Box 20"/>
            <p:cNvSpPr txBox="1">
              <a:spLocks noChangeArrowheads="1"/>
            </p:cNvSpPr>
            <p:nvPr/>
          </p:nvSpPr>
          <p:spPr bwMode="auto">
            <a:xfrm>
              <a:off x="1200" y="2016"/>
              <a:ext cx="589" cy="25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altLang="zh-CN" sz="2000">
                  <a:latin typeface="Times" pitchFamily="18" charset="0"/>
                </a:rPr>
                <a:t>MIMD</a:t>
              </a:r>
              <a:endParaRPr lang="en-US" altLang="zh-CN"/>
            </a:p>
          </p:txBody>
        </p:sp>
        <p:sp>
          <p:nvSpPr>
            <p:cNvPr id="159765" name="Text Box 21"/>
            <p:cNvSpPr txBox="1">
              <a:spLocks noChangeArrowheads="1"/>
            </p:cNvSpPr>
            <p:nvPr/>
          </p:nvSpPr>
          <p:spPr bwMode="auto">
            <a:xfrm>
              <a:off x="1154" y="2496"/>
              <a:ext cx="336" cy="24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1200" b="1">
                  <a:latin typeface="Times" pitchFamily="18" charset="0"/>
                </a:rPr>
                <a:t>CU</a:t>
              </a:r>
              <a:r>
                <a:rPr lang="en-US" altLang="zh-CN" sz="1200" b="1" baseline="-25000">
                  <a:latin typeface="Times" pitchFamily="18" charset="0"/>
                </a:rPr>
                <a:t>1</a:t>
              </a:r>
              <a:endParaRPr lang="en-US" altLang="zh-CN"/>
            </a:p>
          </p:txBody>
        </p:sp>
        <p:sp>
          <p:nvSpPr>
            <p:cNvPr id="159766" name="Text Box 22"/>
            <p:cNvSpPr txBox="1">
              <a:spLocks noChangeArrowheads="1"/>
            </p:cNvSpPr>
            <p:nvPr/>
          </p:nvSpPr>
          <p:spPr bwMode="auto">
            <a:xfrm>
              <a:off x="1968" y="2496"/>
              <a:ext cx="336" cy="24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GB" altLang="zh-CN" sz="1200" b="1">
                  <a:latin typeface="Times" pitchFamily="18" charset="0"/>
                </a:rPr>
                <a:t>PU</a:t>
              </a:r>
              <a:r>
                <a:rPr lang="en-GB" altLang="zh-CN" sz="1200" b="1" baseline="-25000">
                  <a:latin typeface="Times" pitchFamily="18" charset="0"/>
                </a:rPr>
                <a:t>1</a:t>
              </a:r>
              <a:endParaRPr lang="en-US" altLang="zh-CN"/>
            </a:p>
          </p:txBody>
        </p:sp>
        <p:sp>
          <p:nvSpPr>
            <p:cNvPr id="159767" name="Line 23"/>
            <p:cNvSpPr>
              <a:spLocks noChangeShapeType="1"/>
            </p:cNvSpPr>
            <p:nvPr/>
          </p:nvSpPr>
          <p:spPr bwMode="auto">
            <a:xfrm>
              <a:off x="1488" y="2593"/>
              <a:ext cx="48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68" name="Text Box 24"/>
            <p:cNvSpPr txBox="1">
              <a:spLocks noChangeArrowheads="1"/>
            </p:cNvSpPr>
            <p:nvPr/>
          </p:nvSpPr>
          <p:spPr bwMode="auto">
            <a:xfrm>
              <a:off x="1590" y="2402"/>
              <a:ext cx="288" cy="192"/>
            </a:xfrm>
            <a:prstGeom prst="rect">
              <a:avLst/>
            </a:prstGeom>
            <a:solidFill>
              <a:srgbClr val="FFFFFF"/>
            </a:solidFill>
            <a:ln w="0" cap="rnd">
              <a:noFill/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1200" b="1">
                  <a:latin typeface="Times" pitchFamily="18" charset="0"/>
                </a:rPr>
                <a:t>I</a:t>
              </a:r>
              <a:r>
                <a:rPr lang="en-US" altLang="zh-CN" sz="1200" b="1" baseline="-25000">
                  <a:latin typeface="Times" pitchFamily="18" charset="0"/>
                </a:rPr>
                <a:t>1</a:t>
              </a:r>
              <a:endParaRPr lang="en-US" altLang="zh-CN"/>
            </a:p>
          </p:txBody>
        </p:sp>
        <p:sp>
          <p:nvSpPr>
            <p:cNvPr id="159769" name="Line 25"/>
            <p:cNvSpPr>
              <a:spLocks noChangeShapeType="1"/>
            </p:cNvSpPr>
            <p:nvPr/>
          </p:nvSpPr>
          <p:spPr bwMode="auto">
            <a:xfrm flipH="1">
              <a:off x="2303" y="2593"/>
              <a:ext cx="28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70" name="Text Box 26"/>
            <p:cNvSpPr txBox="1">
              <a:spLocks noChangeArrowheads="1"/>
            </p:cNvSpPr>
            <p:nvPr/>
          </p:nvSpPr>
          <p:spPr bwMode="auto">
            <a:xfrm>
              <a:off x="2640" y="2641"/>
              <a:ext cx="236" cy="169"/>
            </a:xfrm>
            <a:prstGeom prst="rect">
              <a:avLst/>
            </a:prstGeom>
            <a:solidFill>
              <a:srgbClr val="FFFFFF"/>
            </a:solidFill>
            <a:ln w="0" cap="rnd">
              <a:noFill/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1200" b="1">
                  <a:latin typeface="Times" pitchFamily="18" charset="0"/>
                </a:rPr>
                <a:t>D</a:t>
              </a:r>
              <a:endParaRPr lang="en-US" altLang="zh-CN"/>
            </a:p>
          </p:txBody>
        </p:sp>
        <p:sp>
          <p:nvSpPr>
            <p:cNvPr id="159771" name="Text Box 27"/>
            <p:cNvSpPr txBox="1">
              <a:spLocks noChangeArrowheads="1"/>
            </p:cNvSpPr>
            <p:nvPr/>
          </p:nvSpPr>
          <p:spPr bwMode="auto">
            <a:xfrm>
              <a:off x="1152" y="2979"/>
              <a:ext cx="336" cy="24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1200" b="1">
                  <a:latin typeface="Times" pitchFamily="18" charset="0"/>
                </a:rPr>
                <a:t>CU</a:t>
              </a:r>
              <a:r>
                <a:rPr lang="en-US" altLang="zh-CN" sz="1200" b="1" baseline="-25000">
                  <a:latin typeface="Times" pitchFamily="18" charset="0"/>
                </a:rPr>
                <a:t>n</a:t>
              </a:r>
              <a:endParaRPr lang="en-US" altLang="zh-CN"/>
            </a:p>
          </p:txBody>
        </p:sp>
        <p:sp>
          <p:nvSpPr>
            <p:cNvPr id="159772" name="Text Box 28"/>
            <p:cNvSpPr txBox="1">
              <a:spLocks noChangeArrowheads="1"/>
            </p:cNvSpPr>
            <p:nvPr/>
          </p:nvSpPr>
          <p:spPr bwMode="auto">
            <a:xfrm>
              <a:off x="1967" y="2979"/>
              <a:ext cx="336" cy="24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GB" altLang="zh-CN" sz="1200" b="1">
                  <a:latin typeface="Times" pitchFamily="18" charset="0"/>
                </a:rPr>
                <a:t>PU</a:t>
              </a:r>
              <a:r>
                <a:rPr lang="en-GB" altLang="zh-CN" sz="1200" b="1" baseline="-25000">
                  <a:latin typeface="Times" pitchFamily="18" charset="0"/>
                </a:rPr>
                <a:t>n</a:t>
              </a:r>
              <a:endParaRPr lang="en-US" altLang="zh-CN"/>
            </a:p>
          </p:txBody>
        </p:sp>
        <p:sp>
          <p:nvSpPr>
            <p:cNvPr id="159773" name="Line 29"/>
            <p:cNvSpPr>
              <a:spLocks noChangeShapeType="1"/>
            </p:cNvSpPr>
            <p:nvPr/>
          </p:nvSpPr>
          <p:spPr bwMode="auto">
            <a:xfrm>
              <a:off x="1487" y="3075"/>
              <a:ext cx="48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74" name="Text Box 30"/>
            <p:cNvSpPr txBox="1">
              <a:spLocks noChangeArrowheads="1"/>
            </p:cNvSpPr>
            <p:nvPr/>
          </p:nvSpPr>
          <p:spPr bwMode="auto">
            <a:xfrm>
              <a:off x="1583" y="2883"/>
              <a:ext cx="288" cy="192"/>
            </a:xfrm>
            <a:prstGeom prst="rect">
              <a:avLst/>
            </a:prstGeom>
            <a:solidFill>
              <a:srgbClr val="FFFFFF"/>
            </a:solidFill>
            <a:ln w="0" cap="rnd">
              <a:noFill/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1200" b="1">
                  <a:latin typeface="Times" pitchFamily="18" charset="0"/>
                </a:rPr>
                <a:t>I</a:t>
              </a:r>
              <a:r>
                <a:rPr lang="en-US" altLang="zh-CN" sz="1200" b="1" baseline="-25000">
                  <a:latin typeface="Times" pitchFamily="18" charset="0"/>
                </a:rPr>
                <a:t>n</a:t>
              </a:r>
              <a:endParaRPr lang="en-US" altLang="zh-CN"/>
            </a:p>
          </p:txBody>
        </p:sp>
        <p:sp>
          <p:nvSpPr>
            <p:cNvPr id="159775" name="Line 31"/>
            <p:cNvSpPr>
              <a:spLocks noChangeShapeType="1"/>
            </p:cNvSpPr>
            <p:nvPr/>
          </p:nvSpPr>
          <p:spPr bwMode="auto">
            <a:xfrm flipH="1">
              <a:off x="2302" y="3075"/>
              <a:ext cx="28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76" name="Line 32"/>
            <p:cNvSpPr>
              <a:spLocks noChangeShapeType="1"/>
            </p:cNvSpPr>
            <p:nvPr/>
          </p:nvSpPr>
          <p:spPr bwMode="auto">
            <a:xfrm>
              <a:off x="2592" y="2600"/>
              <a:ext cx="0" cy="48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77" name="Line 33"/>
            <p:cNvSpPr>
              <a:spLocks noChangeShapeType="1"/>
            </p:cNvSpPr>
            <p:nvPr/>
          </p:nvSpPr>
          <p:spPr bwMode="auto">
            <a:xfrm>
              <a:off x="2591" y="2834"/>
              <a:ext cx="3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78" name="Line 34"/>
            <p:cNvSpPr>
              <a:spLocks noChangeShapeType="1"/>
            </p:cNvSpPr>
            <p:nvPr/>
          </p:nvSpPr>
          <p:spPr bwMode="auto">
            <a:xfrm>
              <a:off x="2112" y="2731"/>
              <a:ext cx="0" cy="2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79" name="Line 35"/>
            <p:cNvSpPr>
              <a:spLocks noChangeShapeType="1"/>
            </p:cNvSpPr>
            <p:nvPr/>
          </p:nvSpPr>
          <p:spPr bwMode="auto">
            <a:xfrm>
              <a:off x="1296" y="2731"/>
              <a:ext cx="0" cy="2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80" name="Text Box 36"/>
            <p:cNvSpPr txBox="1">
              <a:spLocks noChangeArrowheads="1"/>
            </p:cNvSpPr>
            <p:nvPr/>
          </p:nvSpPr>
          <p:spPr bwMode="auto">
            <a:xfrm>
              <a:off x="1152" y="3360"/>
              <a:ext cx="589" cy="25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altLang="zh-CN" sz="2000">
                  <a:latin typeface="Times" pitchFamily="18" charset="0"/>
                </a:rPr>
                <a:t>MISD</a:t>
              </a:r>
              <a:endParaRPr lang="en-US" altLang="zh-CN"/>
            </a:p>
          </p:txBody>
        </p:sp>
        <p:sp>
          <p:nvSpPr>
            <p:cNvPr id="159781" name="Text Box 37"/>
            <p:cNvSpPr txBox="1">
              <a:spLocks noChangeArrowheads="1"/>
            </p:cNvSpPr>
            <p:nvPr/>
          </p:nvSpPr>
          <p:spPr bwMode="auto">
            <a:xfrm>
              <a:off x="3120" y="2544"/>
              <a:ext cx="1248" cy="76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GB" altLang="zh-CN" sz="2000">
                  <a:latin typeface="Times" pitchFamily="18" charset="0"/>
                </a:rPr>
                <a:t>No real examples</a:t>
              </a:r>
            </a:p>
            <a:p>
              <a:r>
                <a:rPr lang="en-GB" altLang="zh-CN" sz="2000">
                  <a:latin typeface="Times" pitchFamily="18" charset="0"/>
                </a:rPr>
                <a:t>- possibly  some pipeline architectures</a:t>
              </a:r>
              <a:endParaRPr lang="en-US" altLang="zh-CN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934200" y="43434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Processing of multiple data by a single instruction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934200" y="1752600"/>
            <a:ext cx="182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execute multiple instruction streams, while working on an independent </a:t>
            </a:r>
            <a:r>
              <a:rPr lang="en-US" dirty="0" err="1" smtClean="0"/>
              <a:t>datastream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ith</a:t>
            </a:r>
            <a:r>
              <a:rPr lang="en-US" dirty="0" smtClean="0"/>
              <a:t> </a:t>
            </a:r>
            <a:r>
              <a:rPr lang="en-US" dirty="0" smtClean="0"/>
              <a:t>SIMD &amp; MIMD machines of today, Software Developers can exploit Data Level &amp; Task Level Parallelism.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838200"/>
            <a:ext cx="7093814" cy="526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1"/>
              <a:t>Granularity of Concurrency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3124200"/>
          </a:xfrm>
        </p:spPr>
        <p:txBody>
          <a:bodyPr/>
          <a:lstStyle/>
          <a:p>
            <a:r>
              <a:rPr lang="en-US" sz="2400" b="1" i="1"/>
              <a:t>Intra-instruction (Pipelining)</a:t>
            </a:r>
          </a:p>
          <a:p>
            <a:r>
              <a:rPr lang="en-US" sz="2400" b="1" i="1"/>
              <a:t>Parallel instructions (SIMD, VLIW)</a:t>
            </a:r>
          </a:p>
          <a:p>
            <a:r>
              <a:rPr lang="en-US" sz="2400" b="1" i="1"/>
              <a:t>Tight-coupled MP</a:t>
            </a:r>
          </a:p>
          <a:p>
            <a:r>
              <a:rPr lang="en-US" sz="2400" b="1" i="1"/>
              <a:t>Loosely-coupled MP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mdahlXsXla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600"/>
            <a:ext cx="4916488" cy="64008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sz="2800" b="1" i="1"/>
              <a:t>Metrics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3581400"/>
          </a:xfrm>
        </p:spPr>
        <p:txBody>
          <a:bodyPr/>
          <a:lstStyle/>
          <a:p>
            <a:r>
              <a:rPr lang="en-US" sz="2400" b="1" i="1"/>
              <a:t>Speed-up: </a:t>
            </a:r>
          </a:p>
          <a:p>
            <a:endParaRPr lang="en-US" sz="2400" b="1" i="1"/>
          </a:p>
          <a:p>
            <a:r>
              <a:rPr lang="en-US" sz="2400" b="1" i="1"/>
              <a:t>Efficiency: </a:t>
            </a:r>
          </a:p>
          <a:p>
            <a:endParaRPr lang="en-US" sz="2400" b="1" i="1"/>
          </a:p>
          <a:p>
            <a:r>
              <a:rPr lang="en-US" sz="2400" b="1" i="1"/>
              <a:t>Utilization: </a:t>
            </a:r>
          </a:p>
          <a:p>
            <a:endParaRPr lang="en-US" sz="2400" b="1" i="1"/>
          </a:p>
          <a:p>
            <a:r>
              <a:rPr lang="en-US" sz="2400" b="1" i="1"/>
              <a:t>Redundancy: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FF8C-2D46-488E-B81B-81AB568D7F5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279</TotalTime>
  <Words>1965</Words>
  <Application>Microsoft Office PowerPoint</Application>
  <PresentationFormat>On-screen Show (4:3)</PresentationFormat>
  <Paragraphs>659</Paragraphs>
  <Slides>67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Flow</vt:lpstr>
      <vt:lpstr>Module-2 : Parallel Programming</vt:lpstr>
      <vt:lpstr>Major Forms of Decomposition</vt:lpstr>
      <vt:lpstr>Concurrency (TBC)</vt:lpstr>
      <vt:lpstr>Concurrency: Very much in Real World Steps in cooking a pasta meal</vt:lpstr>
      <vt:lpstr>Flynn’s Taxanomy</vt:lpstr>
      <vt:lpstr>Slide 6</vt:lpstr>
      <vt:lpstr>Granularity of Concurrency</vt:lpstr>
      <vt:lpstr>Slide 8</vt:lpstr>
      <vt:lpstr>Metrics</vt:lpstr>
      <vt:lpstr>Threads</vt:lpstr>
      <vt:lpstr>Slide 11</vt:lpstr>
      <vt:lpstr>Slide 12</vt:lpstr>
      <vt:lpstr>Java Threads</vt:lpstr>
      <vt:lpstr>Illustration of a Thread</vt:lpstr>
      <vt:lpstr>Relationships among Processors, Processes and Threads</vt:lpstr>
      <vt:lpstr>Mapping Models of Threads to Processes</vt:lpstr>
      <vt:lpstr>Slide 17</vt:lpstr>
      <vt:lpstr>The Thread Object</vt:lpstr>
      <vt:lpstr>Thread Creation Diagram</vt:lpstr>
      <vt:lpstr>Thread Creation Diagram</vt:lpstr>
      <vt:lpstr>Thread Creation Diagram</vt:lpstr>
      <vt:lpstr>Thread Creation Diagram</vt:lpstr>
      <vt:lpstr>Thread Creation Diagram</vt:lpstr>
      <vt:lpstr>Thread Creation Diagram</vt:lpstr>
      <vt:lpstr>Thread Creation Diagram</vt:lpstr>
      <vt:lpstr>Thread Creation Diagram</vt:lpstr>
      <vt:lpstr>Thread Creation Diagram</vt:lpstr>
      <vt:lpstr>Runnable Interface</vt:lpstr>
      <vt:lpstr>Runnable Example</vt:lpstr>
      <vt:lpstr>Tread Lifecycle</vt:lpstr>
      <vt:lpstr>Thread Lifecycle</vt:lpstr>
      <vt:lpstr>Blocking Threads</vt:lpstr>
      <vt:lpstr>Thread Scheduling</vt:lpstr>
      <vt:lpstr>Thread Starvation</vt:lpstr>
      <vt:lpstr>Thread Priorities: General Strategies</vt:lpstr>
      <vt:lpstr>Race Conditions</vt:lpstr>
      <vt:lpstr>Race Condition Example</vt:lpstr>
      <vt:lpstr>Synchronization</vt:lpstr>
      <vt:lpstr>Thread Synchronization</vt:lpstr>
      <vt:lpstr>Thread Synchronization</vt:lpstr>
      <vt:lpstr>Shared Data Synchronization</vt:lpstr>
      <vt:lpstr>Slide 42</vt:lpstr>
      <vt:lpstr>Recursive Lock</vt:lpstr>
      <vt:lpstr>Thread Deadlock</vt:lpstr>
      <vt:lpstr>Avoiding Deadlock</vt:lpstr>
      <vt:lpstr>Wait and Notify</vt:lpstr>
      <vt:lpstr>Wait and Notify: Code</vt:lpstr>
      <vt:lpstr>Wait and Notify: Code</vt:lpstr>
      <vt:lpstr>Wait/Notify Sequence</vt:lpstr>
      <vt:lpstr>Wait/Notify Sequence</vt:lpstr>
      <vt:lpstr>Wait/Notify Sequence</vt:lpstr>
      <vt:lpstr>Wait/Notify Sequence</vt:lpstr>
      <vt:lpstr>Wait/Notify Sequence</vt:lpstr>
      <vt:lpstr>Wait/Notify Sequence</vt:lpstr>
      <vt:lpstr>Wait/Notify Sequence</vt:lpstr>
      <vt:lpstr>Wait/Notify Sequence</vt:lpstr>
      <vt:lpstr>Wait/Notify Sequence</vt:lpstr>
      <vt:lpstr>Wait/Notify Sequence</vt:lpstr>
      <vt:lpstr>Wait/Notify Sequence</vt:lpstr>
      <vt:lpstr>Wait/Notify: Details</vt:lpstr>
      <vt:lpstr>Wait/Notify: Details</vt:lpstr>
      <vt:lpstr>Wait/Notify Example: Blocking Queue</vt:lpstr>
      <vt:lpstr>Computer System Architectures </vt:lpstr>
      <vt:lpstr>Flynn Architectures (1)</vt:lpstr>
      <vt:lpstr>Flynn Architectures (2)</vt:lpstr>
      <vt:lpstr>Slide 66</vt:lpstr>
      <vt:lpstr>Slide 67</vt:lpstr>
    </vt:vector>
  </TitlesOfParts>
  <Company>pess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HOD</dc:creator>
  <cp:lastModifiedBy>user</cp:lastModifiedBy>
  <cp:revision>47</cp:revision>
  <dcterms:created xsi:type="dcterms:W3CDTF">2012-07-03T13:43:37Z</dcterms:created>
  <dcterms:modified xsi:type="dcterms:W3CDTF">2012-07-09T22:39:51Z</dcterms:modified>
</cp:coreProperties>
</file>